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8"/>
  </p:notesMasterIdLst>
  <p:sldIdLst>
    <p:sldId id="256" r:id="rId2"/>
    <p:sldId id="257" r:id="rId3"/>
    <p:sldId id="258" r:id="rId4"/>
    <p:sldId id="259" r:id="rId5"/>
    <p:sldId id="260" r:id="rId6"/>
    <p:sldId id="261" r:id="rId7"/>
    <p:sldId id="262" r:id="rId8"/>
    <p:sldId id="297" r:id="rId9"/>
    <p:sldId id="298" r:id="rId10"/>
    <p:sldId id="299" r:id="rId11"/>
    <p:sldId id="301" r:id="rId12"/>
    <p:sldId id="300" r:id="rId13"/>
    <p:sldId id="263" r:id="rId14"/>
    <p:sldId id="302" r:id="rId15"/>
    <p:sldId id="264" r:id="rId16"/>
    <p:sldId id="281" r:id="rId17"/>
  </p:sldIdLst>
  <p:sldSz cx="9144000" cy="5143500" type="screen16x9"/>
  <p:notesSz cx="6858000" cy="9144000"/>
  <p:embeddedFontLst>
    <p:embeddedFont>
      <p:font typeface="Adobe Hebrew" panose="02040503050201020203" pitchFamily="18" charset="-79"/>
      <p:regular r:id="rId19"/>
      <p:bold r:id="rId20"/>
      <p:italic r:id="rId21"/>
      <p:boldItalic r:id="rId22"/>
    </p:embeddedFont>
    <p:embeddedFont>
      <p:font typeface="Caladea" panose="02040503050406030204" pitchFamily="18" charset="0"/>
      <p:regular r:id="rId23"/>
      <p:bold r:id="rId24"/>
      <p:italic r:id="rId25"/>
      <p:boldItalic r:id="rId26"/>
    </p:embeddedFont>
    <p:embeddedFont>
      <p:font typeface="Catamaran Light" panose="020B0604020202020204" charset="0"/>
      <p:regular r:id="rId27"/>
      <p:bold r:id="rId28"/>
    </p:embeddedFont>
    <p:embeddedFont>
      <p:font typeface="Catamaran Medium" panose="020B0604020202020204" charset="0"/>
      <p:regular r:id="rId29"/>
      <p:bold r:id="rId30"/>
    </p:embeddedFont>
    <p:embeddedFont>
      <p:font typeface="Fira Sans Extra Condensed Medium" panose="020B0604020202020204" charset="0"/>
      <p:regular r:id="rId31"/>
      <p:bold r:id="rId32"/>
      <p:italic r:id="rId33"/>
      <p:boldItalic r:id="rId34"/>
    </p:embeddedFont>
    <p:embeddedFont>
      <p:font typeface="Livvic" panose="020B0604020202020204" charset="0"/>
      <p:regular r:id="rId35"/>
      <p:bold r:id="rId36"/>
      <p:italic r:id="rId37"/>
      <p:boldItalic r:id="rId38"/>
    </p:embeddedFont>
    <p:embeddedFont>
      <p:font typeface="Roboto"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4C4C80-2BFA-4F9B-B226-9BAC34AE6AA9}">
  <a:tblStyle styleId="{864C4C80-2BFA-4F9B-B226-9BAC34AE6AA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tableStyles" Target="tableStyles.xml"/><Relationship Id="rId20" Type="http://schemas.openxmlformats.org/officeDocument/2006/relationships/font" Target="fonts/font2.fntdata"/><Relationship Id="rId41" Type="http://schemas.openxmlformats.org/officeDocument/2006/relationships/font" Target="fonts/font23.fntdata"/></Relationships>
</file>

<file path=ppt/media/image1.jp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40827632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2361886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24161374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56fe61bc2f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56fe61bc2f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H" sz="1100" b="0" dirty="0">
                <a:solidFill>
                  <a:schemeClr val="lt1"/>
                </a:solidFill>
                <a:latin typeface="Catamaran Light"/>
                <a:ea typeface="Catamaran Light"/>
                <a:cs typeface="Catamaran Light"/>
                <a:sym typeface="Catamaran Light"/>
              </a:rPr>
              <a:t>OSCCON </a:t>
            </a:r>
            <a:r>
              <a:rPr lang="fr-CH" dirty="0"/>
              <a:t>= 0x70</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H"/>
              <a:t>T0CON = 0X87</a:t>
            </a:r>
            <a:endParaRPr dirty="0"/>
          </a:p>
        </p:txBody>
      </p:sp>
    </p:spTree>
    <p:extLst>
      <p:ext uri="{BB962C8B-B14F-4D97-AF65-F5344CB8AC3E}">
        <p14:creationId xmlns:p14="http://schemas.microsoft.com/office/powerpoint/2010/main" val="24596429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158d5a3ec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158d5a3e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23711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3e13d9a7e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3e13d9a7e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5158d5a3ec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5158d5a3ec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3e13d9a7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3e13d9a7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24145124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3162755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text 6">
  <p:cSld name="Title + text 6">
    <p:spTree>
      <p:nvGrpSpPr>
        <p:cNvPr id="1" name="Shape 105"/>
        <p:cNvGrpSpPr/>
        <p:nvPr/>
      </p:nvGrpSpPr>
      <p:grpSpPr>
        <a:xfrm>
          <a:off x="0" y="0"/>
          <a:ext cx="0" cy="0"/>
          <a:chOff x="0" y="0"/>
          <a:chExt cx="0" cy="0"/>
        </a:xfrm>
      </p:grpSpPr>
      <p:sp>
        <p:nvSpPr>
          <p:cNvPr id="106" name="Google Shape;106;p19"/>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a:endParaRPr/>
          </a:p>
        </p:txBody>
      </p:sp>
      <p:sp>
        <p:nvSpPr>
          <p:cNvPr id="107" name="Google Shape;107;p19"/>
          <p:cNvSpPr txBox="1">
            <a:spLocks noGrp="1"/>
          </p:cNvSpPr>
          <p:nvPr>
            <p:ph type="subTitle" idx="1"/>
          </p:nvPr>
        </p:nvSpPr>
        <p:spPr>
          <a:xfrm>
            <a:off x="831200"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Tree>
    <p:extLst>
      <p:ext uri="{BB962C8B-B14F-4D97-AF65-F5344CB8AC3E}">
        <p14:creationId xmlns:p14="http://schemas.microsoft.com/office/powerpoint/2010/main" val="1334067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3">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ur columns 1">
  <p:cSld name="CUSTOM_27_1_1">
    <p:spTree>
      <p:nvGrpSpPr>
        <p:cNvPr id="1" name="Shape 31"/>
        <p:cNvGrpSpPr/>
        <p:nvPr/>
      </p:nvGrpSpPr>
      <p:grpSpPr>
        <a:xfrm>
          <a:off x="0" y="0"/>
          <a:ext cx="0" cy="0"/>
          <a:chOff x="0" y="0"/>
          <a:chExt cx="0" cy="0"/>
        </a:xfrm>
      </p:grpSpPr>
      <p:sp>
        <p:nvSpPr>
          <p:cNvPr id="32" name="Google Shape;32;p5"/>
          <p:cNvSpPr txBox="1">
            <a:spLocks noGrp="1"/>
          </p:cNvSpPr>
          <p:nvPr>
            <p:ph type="ctrTitle"/>
          </p:nvPr>
        </p:nvSpPr>
        <p:spPr>
          <a:xfrm>
            <a:off x="631875" y="842025"/>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5"/>
          <p:cNvSpPr txBox="1">
            <a:spLocks noGrp="1"/>
          </p:cNvSpPr>
          <p:nvPr>
            <p:ph type="subTitle" idx="1"/>
          </p:nvPr>
        </p:nvSpPr>
        <p:spPr>
          <a:xfrm>
            <a:off x="631884" y="1410841"/>
            <a:ext cx="2480700" cy="5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4" name="Google Shape;34;p5"/>
          <p:cNvSpPr txBox="1">
            <a:spLocks noGrp="1"/>
          </p:cNvSpPr>
          <p:nvPr>
            <p:ph type="ctrTitle" idx="2"/>
          </p:nvPr>
        </p:nvSpPr>
        <p:spPr>
          <a:xfrm>
            <a:off x="4213664" y="842025"/>
            <a:ext cx="26979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5"/>
          <p:cNvSpPr txBox="1">
            <a:spLocks noGrp="1"/>
          </p:cNvSpPr>
          <p:nvPr>
            <p:ph type="subTitle" idx="3"/>
          </p:nvPr>
        </p:nvSpPr>
        <p:spPr>
          <a:xfrm>
            <a:off x="4213664" y="1410841"/>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6" name="Google Shape;36;p5"/>
          <p:cNvSpPr txBox="1">
            <a:spLocks noGrp="1"/>
          </p:cNvSpPr>
          <p:nvPr>
            <p:ph type="ctrTitle" idx="4"/>
          </p:nvPr>
        </p:nvSpPr>
        <p:spPr>
          <a:xfrm>
            <a:off x="631883" y="3331927"/>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 name="Google Shape;37;p5"/>
          <p:cNvSpPr txBox="1">
            <a:spLocks noGrp="1"/>
          </p:cNvSpPr>
          <p:nvPr>
            <p:ph type="subTitle" idx="5"/>
          </p:nvPr>
        </p:nvSpPr>
        <p:spPr>
          <a:xfrm>
            <a:off x="631884" y="3914208"/>
            <a:ext cx="24807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8" name="Google Shape;38;p5"/>
          <p:cNvSpPr txBox="1">
            <a:spLocks noGrp="1"/>
          </p:cNvSpPr>
          <p:nvPr>
            <p:ph type="ctrTitle" idx="6"/>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9" name="Google Shape;39;p5"/>
          <p:cNvSpPr txBox="1">
            <a:spLocks noGrp="1"/>
          </p:cNvSpPr>
          <p:nvPr>
            <p:ph type="ctrTitle" idx="7"/>
          </p:nvPr>
        </p:nvSpPr>
        <p:spPr>
          <a:xfrm>
            <a:off x="4213664" y="3331934"/>
            <a:ext cx="25860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 name="Google Shape;40;p5"/>
          <p:cNvSpPr txBox="1">
            <a:spLocks noGrp="1"/>
          </p:cNvSpPr>
          <p:nvPr>
            <p:ph type="subTitle" idx="8"/>
          </p:nvPr>
        </p:nvSpPr>
        <p:spPr>
          <a:xfrm>
            <a:off x="4213664" y="3914208"/>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1">
  <p:cSld name="CUSTOM_27">
    <p:spTree>
      <p:nvGrpSpPr>
        <p:cNvPr id="1" name="Shape 41"/>
        <p:cNvGrpSpPr/>
        <p:nvPr/>
      </p:nvGrpSpPr>
      <p:grpSpPr>
        <a:xfrm>
          <a:off x="0" y="0"/>
          <a:ext cx="0" cy="0"/>
          <a:chOff x="0" y="0"/>
          <a:chExt cx="0" cy="0"/>
        </a:xfrm>
      </p:grpSpPr>
      <p:sp>
        <p:nvSpPr>
          <p:cNvPr id="42" name="Google Shape;42;p6"/>
          <p:cNvSpPr txBox="1">
            <a:spLocks noGrp="1"/>
          </p:cNvSpPr>
          <p:nvPr>
            <p:ph type="ctrTitle"/>
          </p:nvPr>
        </p:nvSpPr>
        <p:spPr>
          <a:xfrm>
            <a:off x="4921575"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3" name="Google Shape;43;p6"/>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4" name="Google Shape;44;p6"/>
          <p:cNvSpPr txBox="1">
            <a:spLocks noGrp="1"/>
          </p:cNvSpPr>
          <p:nvPr>
            <p:ph type="ctrTitle" idx="2"/>
          </p:nvPr>
        </p:nvSpPr>
        <p:spPr>
          <a:xfrm>
            <a:off x="906139"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5" name="Google Shape;45;p6"/>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6" name="Google Shape;46;p6"/>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7" name="Google Shape;47;p6"/>
          <p:cNvSpPr txBox="1">
            <a:spLocks noGrp="1"/>
          </p:cNvSpPr>
          <p:nvPr>
            <p:ph type="ctrTitle" idx="5"/>
          </p:nvPr>
        </p:nvSpPr>
        <p:spPr>
          <a:xfrm>
            <a:off x="2928557" y="2993035"/>
            <a:ext cx="17988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8" name="Google Shape;48;p6"/>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51" name="Google Shape;51;p7"/>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28">
    <p:spTree>
      <p:nvGrpSpPr>
        <p:cNvPr id="1" name="Shape 52"/>
        <p:cNvGrpSpPr/>
        <p:nvPr/>
      </p:nvGrpSpPr>
      <p:grpSpPr>
        <a:xfrm>
          <a:off x="0" y="0"/>
          <a:ext cx="0" cy="0"/>
          <a:chOff x="0" y="0"/>
          <a:chExt cx="0" cy="0"/>
        </a:xfrm>
      </p:grpSpPr>
      <p:sp>
        <p:nvSpPr>
          <p:cNvPr id="53" name="Google Shape;53;p8"/>
          <p:cNvSpPr txBox="1">
            <a:spLocks noGrp="1"/>
          </p:cNvSpPr>
          <p:nvPr>
            <p:ph type="subTitle" idx="1"/>
          </p:nvPr>
        </p:nvSpPr>
        <p:spPr>
          <a:xfrm>
            <a:off x="915175" y="3380775"/>
            <a:ext cx="3960600" cy="6318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4" name="Google Shape;54;p8"/>
          <p:cNvSpPr txBox="1">
            <a:spLocks noGrp="1"/>
          </p:cNvSpPr>
          <p:nvPr>
            <p:ph type="subTitle" idx="2"/>
          </p:nvPr>
        </p:nvSpPr>
        <p:spPr>
          <a:xfrm>
            <a:off x="915175" y="4004575"/>
            <a:ext cx="1821000" cy="2130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ext 3">
  <p:cSld name="CUSTOM_16">
    <p:spTree>
      <p:nvGrpSpPr>
        <p:cNvPr id="1" name="Shape 55"/>
        <p:cNvGrpSpPr/>
        <p:nvPr/>
      </p:nvGrpSpPr>
      <p:grpSpPr>
        <a:xfrm>
          <a:off x="0" y="0"/>
          <a:ext cx="0" cy="0"/>
          <a:chOff x="0" y="0"/>
          <a:chExt cx="0" cy="0"/>
        </a:xfrm>
      </p:grpSpPr>
      <p:sp>
        <p:nvSpPr>
          <p:cNvPr id="56" name="Google Shape;56;p9"/>
          <p:cNvSpPr txBox="1">
            <a:spLocks noGrp="1"/>
          </p:cNvSpPr>
          <p:nvPr>
            <p:ph type="subTitle" idx="1"/>
          </p:nvPr>
        </p:nvSpPr>
        <p:spPr>
          <a:xfrm>
            <a:off x="2117847"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7" name="Google Shape;57;p9"/>
          <p:cNvSpPr txBox="1">
            <a:spLocks noGrp="1"/>
          </p:cNvSpPr>
          <p:nvPr>
            <p:ph type="ctrTitle"/>
          </p:nvPr>
        </p:nvSpPr>
        <p:spPr>
          <a:xfrm rot="-5400000">
            <a:off x="-343101" y="1759150"/>
            <a:ext cx="2888100" cy="897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60" r:id="rId9"/>
    <p:sldLayoutId id="2147483671"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pic>
        <p:nvPicPr>
          <p:cNvPr id="3" name="Image 2" descr="Une image contenant thérémine, musique, personne, habits&#10;&#10;Description générée automatiquement">
            <a:extLst>
              <a:ext uri="{FF2B5EF4-FFF2-40B4-BE49-F238E27FC236}">
                <a16:creationId xmlns:a16="http://schemas.microsoft.com/office/drawing/2014/main" id="{48EF3AE9-90E4-4169-8989-657204CFFAF0}"/>
              </a:ext>
            </a:extLst>
          </p:cNvPr>
          <p:cNvPicPr>
            <a:picLocks noChangeAspect="1"/>
          </p:cNvPicPr>
          <p:nvPr/>
        </p:nvPicPr>
        <p:blipFill rotWithShape="1">
          <a:blip r:embed="rId3"/>
          <a:srcRect r="10870"/>
          <a:stretch/>
        </p:blipFill>
        <p:spPr>
          <a:xfrm>
            <a:off x="1762306" y="0"/>
            <a:ext cx="7381694" cy="5143500"/>
          </a:xfrm>
          <a:prstGeom prst="rect">
            <a:avLst/>
          </a:prstGeom>
        </p:spPr>
      </p:pic>
      <p:sp>
        <p:nvSpPr>
          <p:cNvPr id="124" name="Google Shape;124;p24"/>
          <p:cNvSpPr/>
          <p:nvPr/>
        </p:nvSpPr>
        <p:spPr>
          <a:xfrm rot="5400000">
            <a:off x="1569742" y="-127017"/>
            <a:ext cx="3358800" cy="5308234"/>
          </a:xfrm>
          <a:prstGeom prst="rect">
            <a:avLst/>
          </a:prstGeom>
          <a:solidFill>
            <a:srgbClr val="908269">
              <a:alpha val="8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4"/>
          <p:cNvSpPr txBox="1">
            <a:spLocks noGrp="1"/>
          </p:cNvSpPr>
          <p:nvPr>
            <p:ph type="subTitle" idx="1"/>
          </p:nvPr>
        </p:nvSpPr>
        <p:spPr>
          <a:xfrm>
            <a:off x="1039574" y="3206400"/>
            <a:ext cx="2725601" cy="71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solidFill>
                  <a:schemeClr val="lt1"/>
                </a:solidFill>
              </a:rPr>
              <a:t>Présentation fait par Damien Bignens</a:t>
            </a:r>
            <a:endParaRPr dirty="0">
              <a:solidFill>
                <a:schemeClr val="lt1"/>
              </a:solidFill>
            </a:endParaRPr>
          </a:p>
        </p:txBody>
      </p:sp>
      <p:sp>
        <p:nvSpPr>
          <p:cNvPr id="126" name="Google Shape;126;p24"/>
          <p:cNvSpPr txBox="1">
            <a:spLocks noGrp="1"/>
          </p:cNvSpPr>
          <p:nvPr>
            <p:ph type="ctrTitle"/>
          </p:nvPr>
        </p:nvSpPr>
        <p:spPr>
          <a:xfrm>
            <a:off x="1039575" y="1701225"/>
            <a:ext cx="4924196" cy="17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solidFill>
                  <a:schemeClr val="lt1"/>
                </a:solidFill>
              </a:rPr>
              <a:t>ELECTRONIQUE</a:t>
            </a:r>
            <a:endParaRPr dirty="0">
              <a:solidFill>
                <a:schemeClr val="lt1"/>
              </a:solidFill>
            </a:endParaRPr>
          </a:p>
          <a:p>
            <a:pPr marL="0" lvl="0" indent="0" algn="l" rtl="0">
              <a:spcBef>
                <a:spcPts val="0"/>
              </a:spcBef>
              <a:spcAft>
                <a:spcPts val="0"/>
              </a:spcAft>
              <a:buNone/>
            </a:pPr>
            <a:r>
              <a:rPr lang="en" dirty="0">
                <a:solidFill>
                  <a:schemeClr val="lt1"/>
                </a:solidFill>
                <a:latin typeface="Livvic"/>
                <a:ea typeface="Livvic"/>
                <a:cs typeface="Livvic"/>
                <a:sym typeface="Livvic"/>
              </a:rPr>
              <a:t>PROJECT</a:t>
            </a:r>
            <a:endParaRPr dirty="0">
              <a:solidFill>
                <a:schemeClr val="lt1"/>
              </a:solidFill>
              <a:latin typeface="Livvic"/>
              <a:ea typeface="Livvic"/>
              <a:cs typeface="Livvic"/>
              <a:sym typeface="Livvic"/>
            </a:endParaRPr>
          </a:p>
          <a:p>
            <a:pPr marL="0" lvl="0" indent="0" algn="l" rtl="0">
              <a:spcBef>
                <a:spcPts val="0"/>
              </a:spcBef>
              <a:spcAft>
                <a:spcPts val="0"/>
              </a:spcAft>
              <a:buNone/>
            </a:pPr>
            <a:r>
              <a:rPr lang="fr-CH" dirty="0">
                <a:solidFill>
                  <a:schemeClr val="lt1"/>
                </a:solidFill>
                <a:latin typeface="Livvic"/>
                <a:ea typeface="Livvic"/>
                <a:cs typeface="Livvic"/>
                <a:sym typeface="Livvic"/>
              </a:rPr>
              <a:t>Thérémine</a:t>
            </a:r>
            <a:endParaRPr dirty="0">
              <a:solidFill>
                <a:schemeClr val="lt1"/>
              </a:solidFill>
              <a:latin typeface="Livvic"/>
              <a:ea typeface="Livvic"/>
              <a:cs typeface="Livvic"/>
              <a:sym typeface="Livvic"/>
            </a:endParaRPr>
          </a:p>
        </p:txBody>
      </p:sp>
      <p:sp>
        <p:nvSpPr>
          <p:cNvPr id="127" name="Google Shape;127;p24"/>
          <p:cNvSpPr/>
          <p:nvPr/>
        </p:nvSpPr>
        <p:spPr>
          <a:xfrm rot="-5400000" flipH="1">
            <a:off x="7354200" y="2416550"/>
            <a:ext cx="3358800" cy="22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p:nvPr/>
        </p:nvSpPr>
        <p:spPr>
          <a:xfrm rot="-5400000">
            <a:off x="6349650" y="643825"/>
            <a:ext cx="1057500" cy="310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CH" sz="2800" dirty="0">
                <a:solidFill>
                  <a:schemeClr val="lt1"/>
                </a:solidFill>
              </a:rPr>
              <a:t>Fonction :</a:t>
            </a:r>
            <a:br>
              <a:rPr lang="fr-CH" sz="2800" dirty="0">
                <a:solidFill>
                  <a:schemeClr val="lt1"/>
                </a:solidFill>
              </a:rPr>
            </a:br>
            <a:r>
              <a:rPr lang="fr-CH" sz="2800" dirty="0">
                <a:solidFill>
                  <a:schemeClr val="lt1"/>
                </a:solidFill>
              </a:rPr>
              <a:t>Générer </a:t>
            </a:r>
            <a:r>
              <a:rPr lang="fr-CH" sz="2800" dirty="0" err="1">
                <a:solidFill>
                  <a:schemeClr val="lt1"/>
                </a:solidFill>
              </a:rPr>
              <a:t>fre</a:t>
            </a:r>
            <a:endParaRPr sz="2800" dirty="0">
              <a:solidFill>
                <a:schemeClr val="lt1"/>
              </a:solidFill>
            </a:endParaRPr>
          </a:p>
        </p:txBody>
      </p:sp>
      <p:sp>
        <p:nvSpPr>
          <p:cNvPr id="206" name="Google Shape;206;p30"/>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p>
            <a:pPr marL="0" lvl="0" indent="0"/>
            <a:r>
              <a:rPr lang="fr-CH" dirty="0"/>
              <a:t>Permet de changer la fréquence d'envoi du tableau.</a:t>
            </a:r>
            <a:endParaRPr dirty="0"/>
          </a:p>
        </p:txBody>
      </p:sp>
      <p:sp>
        <p:nvSpPr>
          <p:cNvPr id="207" name="Google Shape;207;p30"/>
          <p:cNvSpPr/>
          <p:nvPr/>
        </p:nvSpPr>
        <p:spPr>
          <a:xfrm rot="-5400000">
            <a:off x="6600" y="-66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7;p30">
            <a:extLst>
              <a:ext uri="{FF2B5EF4-FFF2-40B4-BE49-F238E27FC236}">
                <a16:creationId xmlns:a16="http://schemas.microsoft.com/office/drawing/2014/main" id="{5C6EFFF8-B78C-434A-A653-44976F73F566}"/>
              </a:ext>
            </a:extLst>
          </p:cNvPr>
          <p:cNvSpPr/>
          <p:nvPr/>
        </p:nvSpPr>
        <p:spPr>
          <a:xfrm rot="-5400000">
            <a:off x="6600" y="40794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descr="Une image contenant texte, capture d’écran, Police, nombre&#10;&#10;Description générée automatiquement">
            <a:extLst>
              <a:ext uri="{FF2B5EF4-FFF2-40B4-BE49-F238E27FC236}">
                <a16:creationId xmlns:a16="http://schemas.microsoft.com/office/drawing/2014/main" id="{2100A822-453A-4620-B24A-4C7BE075FEA3}"/>
              </a:ext>
            </a:extLst>
          </p:cNvPr>
          <p:cNvPicPr>
            <a:picLocks noChangeAspect="1"/>
          </p:cNvPicPr>
          <p:nvPr/>
        </p:nvPicPr>
        <p:blipFill>
          <a:blip r:embed="rId3"/>
          <a:stretch>
            <a:fillRect/>
          </a:stretch>
        </p:blipFill>
        <p:spPr>
          <a:xfrm>
            <a:off x="400757" y="1057500"/>
            <a:ext cx="3962400" cy="2838450"/>
          </a:xfrm>
          <a:prstGeom prst="rect">
            <a:avLst/>
          </a:prstGeom>
        </p:spPr>
      </p:pic>
      <p:sp>
        <p:nvSpPr>
          <p:cNvPr id="12" name="Google Shape;207;p30">
            <a:extLst>
              <a:ext uri="{FF2B5EF4-FFF2-40B4-BE49-F238E27FC236}">
                <a16:creationId xmlns:a16="http://schemas.microsoft.com/office/drawing/2014/main" id="{9519AEE3-7110-4FE8-87F4-B1C3D7B23E57}"/>
              </a:ext>
            </a:extLst>
          </p:cNvPr>
          <p:cNvSpPr/>
          <p:nvPr/>
        </p:nvSpPr>
        <p:spPr>
          <a:xfrm rot="-5400000">
            <a:off x="3433359" y="225868"/>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45473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p:nvPr/>
        </p:nvSpPr>
        <p:spPr>
          <a:xfrm rot="-5400000">
            <a:off x="2104513" y="2635970"/>
            <a:ext cx="1057500" cy="3125126"/>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05" name="Google Shape;205;p30"/>
          <p:cNvSpPr txBox="1">
            <a:spLocks noGrp="1"/>
          </p:cNvSpPr>
          <p:nvPr>
            <p:ph type="ctrTitle"/>
          </p:nvPr>
        </p:nvSpPr>
        <p:spPr>
          <a:xfrm>
            <a:off x="658906" y="3669783"/>
            <a:ext cx="3418407" cy="102705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CH" sz="2800" dirty="0">
                <a:solidFill>
                  <a:schemeClr val="lt1"/>
                </a:solidFill>
              </a:rPr>
              <a:t>Fonction :</a:t>
            </a:r>
            <a:br>
              <a:rPr lang="fr-CH" sz="2800" dirty="0">
                <a:solidFill>
                  <a:schemeClr val="lt1"/>
                </a:solidFill>
              </a:rPr>
            </a:br>
            <a:r>
              <a:rPr lang="fr-CH" sz="2800" dirty="0" err="1">
                <a:solidFill>
                  <a:schemeClr val="lt1"/>
                </a:solidFill>
              </a:rPr>
              <a:t>UpdateSignal</a:t>
            </a:r>
            <a:endParaRPr sz="2800" dirty="0">
              <a:solidFill>
                <a:schemeClr val="lt1"/>
              </a:solidFill>
            </a:endParaRPr>
          </a:p>
        </p:txBody>
      </p:sp>
      <p:sp>
        <p:nvSpPr>
          <p:cNvPr id="206" name="Google Shape;206;p30"/>
          <p:cNvSpPr txBox="1">
            <a:spLocks noGrp="1"/>
          </p:cNvSpPr>
          <p:nvPr>
            <p:ph type="subTitle" idx="1"/>
          </p:nvPr>
        </p:nvSpPr>
        <p:spPr>
          <a:xfrm>
            <a:off x="4279526" y="3669783"/>
            <a:ext cx="4091700" cy="1784400"/>
          </a:xfrm>
          <a:prstGeom prst="rect">
            <a:avLst/>
          </a:prstGeom>
        </p:spPr>
        <p:txBody>
          <a:bodyPr spcFirstLastPara="1" wrap="square" lIns="91425" tIns="91425" rIns="91425" bIns="91425" anchor="t" anchorCtr="0">
            <a:noAutofit/>
          </a:bodyPr>
          <a:lstStyle/>
          <a:p>
            <a:pPr marL="0" lvl="0" indent="0" algn="l"/>
            <a:r>
              <a:rPr lang="fr-CH" dirty="0"/>
              <a:t>Permet de calculer les tableau de valeur des signaux </a:t>
            </a:r>
            <a:endParaRPr dirty="0"/>
          </a:p>
        </p:txBody>
      </p:sp>
      <p:sp>
        <p:nvSpPr>
          <p:cNvPr id="207" name="Google Shape;207;p30"/>
          <p:cNvSpPr/>
          <p:nvPr/>
        </p:nvSpPr>
        <p:spPr>
          <a:xfrm rot="-5400000">
            <a:off x="6600" y="-66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7;p30">
            <a:extLst>
              <a:ext uri="{FF2B5EF4-FFF2-40B4-BE49-F238E27FC236}">
                <a16:creationId xmlns:a16="http://schemas.microsoft.com/office/drawing/2014/main" id="{5C6EFFF8-B78C-434A-A653-44976F73F566}"/>
              </a:ext>
            </a:extLst>
          </p:cNvPr>
          <p:cNvSpPr/>
          <p:nvPr/>
        </p:nvSpPr>
        <p:spPr>
          <a:xfrm rot="-5400000">
            <a:off x="6600" y="40794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Image 3" descr="Une image contenant texte, capture d’écran, ligne, diagramme&#10;&#10;Description générée automatiquement">
            <a:extLst>
              <a:ext uri="{FF2B5EF4-FFF2-40B4-BE49-F238E27FC236}">
                <a16:creationId xmlns:a16="http://schemas.microsoft.com/office/drawing/2014/main" id="{AEE5B878-995F-4705-AA4D-D249C6260E73}"/>
              </a:ext>
            </a:extLst>
          </p:cNvPr>
          <p:cNvPicPr>
            <a:picLocks noChangeAspect="1"/>
          </p:cNvPicPr>
          <p:nvPr/>
        </p:nvPicPr>
        <p:blipFill>
          <a:blip r:embed="rId3"/>
          <a:stretch>
            <a:fillRect/>
          </a:stretch>
        </p:blipFill>
        <p:spPr>
          <a:xfrm>
            <a:off x="457200" y="49806"/>
            <a:ext cx="7671547" cy="3495352"/>
          </a:xfrm>
          <a:prstGeom prst="rect">
            <a:avLst/>
          </a:prstGeom>
        </p:spPr>
      </p:pic>
      <p:sp>
        <p:nvSpPr>
          <p:cNvPr id="12" name="Google Shape;207;p30">
            <a:extLst>
              <a:ext uri="{FF2B5EF4-FFF2-40B4-BE49-F238E27FC236}">
                <a16:creationId xmlns:a16="http://schemas.microsoft.com/office/drawing/2014/main" id="{9519AEE3-7110-4FE8-87F4-B1C3D7B23E57}"/>
              </a:ext>
            </a:extLst>
          </p:cNvPr>
          <p:cNvSpPr/>
          <p:nvPr/>
        </p:nvSpPr>
        <p:spPr>
          <a:xfrm rot="-5400000">
            <a:off x="7017000" y="-66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2950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p:nvPr/>
        </p:nvSpPr>
        <p:spPr>
          <a:xfrm rot="-5400000">
            <a:off x="6349650" y="643825"/>
            <a:ext cx="1057500" cy="310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txBox="1">
            <a:spLocks noGrp="1"/>
          </p:cNvSpPr>
          <p:nvPr>
            <p:ph type="ctrTitle"/>
          </p:nvPr>
        </p:nvSpPr>
        <p:spPr>
          <a:xfrm>
            <a:off x="5432000" y="1707275"/>
            <a:ext cx="2888100" cy="1057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CH" sz="2800" dirty="0">
                <a:solidFill>
                  <a:schemeClr val="lt1"/>
                </a:solidFill>
              </a:rPr>
              <a:t>Fonction :</a:t>
            </a:r>
            <a:br>
              <a:rPr lang="fr-CH" sz="2800" dirty="0">
                <a:solidFill>
                  <a:schemeClr val="lt1"/>
                </a:solidFill>
              </a:rPr>
            </a:br>
            <a:r>
              <a:rPr lang="fr-CH" sz="2800" dirty="0">
                <a:solidFill>
                  <a:schemeClr val="lt1"/>
                </a:solidFill>
              </a:rPr>
              <a:t>lecture batterie</a:t>
            </a:r>
            <a:endParaRPr sz="2800" dirty="0">
              <a:solidFill>
                <a:schemeClr val="lt1"/>
              </a:solidFill>
            </a:endParaRPr>
          </a:p>
        </p:txBody>
      </p:sp>
      <p:sp>
        <p:nvSpPr>
          <p:cNvPr id="206" name="Google Shape;206;p30"/>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p>
            <a:pPr marL="0" lvl="0" indent="0"/>
            <a:r>
              <a:rPr lang="fr-CH" dirty="0"/>
              <a:t>La fonction lit l'état de la batterie et allume des LED en fonction.</a:t>
            </a:r>
            <a:endParaRPr dirty="0"/>
          </a:p>
        </p:txBody>
      </p:sp>
      <p:sp>
        <p:nvSpPr>
          <p:cNvPr id="207" name="Google Shape;207;p30"/>
          <p:cNvSpPr/>
          <p:nvPr/>
        </p:nvSpPr>
        <p:spPr>
          <a:xfrm rot="-5400000">
            <a:off x="35362" y="-66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7;p30">
            <a:extLst>
              <a:ext uri="{FF2B5EF4-FFF2-40B4-BE49-F238E27FC236}">
                <a16:creationId xmlns:a16="http://schemas.microsoft.com/office/drawing/2014/main" id="{5C6EFFF8-B78C-434A-A653-44976F73F566}"/>
              </a:ext>
            </a:extLst>
          </p:cNvPr>
          <p:cNvSpPr/>
          <p:nvPr/>
        </p:nvSpPr>
        <p:spPr>
          <a:xfrm rot="-5400000">
            <a:off x="6600" y="40794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descr="Une image contenant texte, capture d’écran, Police, nombre&#10;&#10;Description générée automatiquement">
            <a:extLst>
              <a:ext uri="{FF2B5EF4-FFF2-40B4-BE49-F238E27FC236}">
                <a16:creationId xmlns:a16="http://schemas.microsoft.com/office/drawing/2014/main" id="{A2BEA7B3-67CE-4B01-8254-EEBBFF2C1D8C}"/>
              </a:ext>
            </a:extLst>
          </p:cNvPr>
          <p:cNvPicPr>
            <a:picLocks noChangeAspect="1"/>
          </p:cNvPicPr>
          <p:nvPr/>
        </p:nvPicPr>
        <p:blipFill>
          <a:blip r:embed="rId3"/>
          <a:stretch>
            <a:fillRect/>
          </a:stretch>
        </p:blipFill>
        <p:spPr>
          <a:xfrm>
            <a:off x="416642" y="457200"/>
            <a:ext cx="3817843" cy="4229100"/>
          </a:xfrm>
          <a:prstGeom prst="rect">
            <a:avLst/>
          </a:prstGeom>
        </p:spPr>
      </p:pic>
      <p:sp>
        <p:nvSpPr>
          <p:cNvPr id="12" name="Google Shape;207;p30">
            <a:extLst>
              <a:ext uri="{FF2B5EF4-FFF2-40B4-BE49-F238E27FC236}">
                <a16:creationId xmlns:a16="http://schemas.microsoft.com/office/drawing/2014/main" id="{9519AEE3-7110-4FE8-87F4-B1C3D7B23E57}"/>
              </a:ext>
            </a:extLst>
          </p:cNvPr>
          <p:cNvSpPr/>
          <p:nvPr/>
        </p:nvSpPr>
        <p:spPr>
          <a:xfrm rot="-5400000">
            <a:off x="3433359" y="225868"/>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06141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
        <p:cNvGrpSpPr/>
        <p:nvPr/>
      </p:nvGrpSpPr>
      <p:grpSpPr>
        <a:xfrm>
          <a:off x="0" y="0"/>
          <a:ext cx="0" cy="0"/>
          <a:chOff x="0" y="0"/>
          <a:chExt cx="0" cy="0"/>
        </a:xfrm>
      </p:grpSpPr>
      <p:pic>
        <p:nvPicPr>
          <p:cNvPr id="10" name="Image 9">
            <a:extLst>
              <a:ext uri="{FF2B5EF4-FFF2-40B4-BE49-F238E27FC236}">
                <a16:creationId xmlns:a16="http://schemas.microsoft.com/office/drawing/2014/main" id="{28395607-8D1D-4AD9-A5E7-CFC533BDA7BA}"/>
              </a:ext>
            </a:extLst>
          </p:cNvPr>
          <p:cNvPicPr>
            <a:picLocks noChangeAspect="1"/>
          </p:cNvPicPr>
          <p:nvPr/>
        </p:nvPicPr>
        <p:blipFill>
          <a:blip r:embed="rId4">
            <a:duotone>
              <a:prstClr val="black"/>
              <a:schemeClr val="accent1">
                <a:tint val="45000"/>
                <a:satMod val="400000"/>
              </a:schemeClr>
            </a:duotone>
          </a:blip>
          <a:stretch>
            <a:fillRect/>
          </a:stretch>
        </p:blipFill>
        <p:spPr>
          <a:xfrm>
            <a:off x="0" y="-3793"/>
            <a:ext cx="9144000" cy="5143500"/>
          </a:xfrm>
          <a:prstGeom prst="rect">
            <a:avLst/>
          </a:prstGeom>
        </p:spPr>
      </p:pic>
      <p:sp>
        <p:nvSpPr>
          <p:cNvPr id="212" name="Google Shape;212;p31"/>
          <p:cNvSpPr/>
          <p:nvPr/>
        </p:nvSpPr>
        <p:spPr>
          <a:xfrm rot="-5400000">
            <a:off x="3797246" y="-82750"/>
            <a:ext cx="1553100" cy="79851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txBox="1">
            <a:spLocks noGrp="1"/>
          </p:cNvSpPr>
          <p:nvPr>
            <p:ph type="subTitle" idx="1"/>
          </p:nvPr>
        </p:nvSpPr>
        <p:spPr>
          <a:xfrm>
            <a:off x="915175" y="3380775"/>
            <a:ext cx="3960600" cy="6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lt1"/>
                </a:solidFill>
              </a:rPr>
              <a:t>“PIC 18 ca pique PIC 32 cest mieux ”</a:t>
            </a:r>
            <a:endParaRPr dirty="0">
              <a:solidFill>
                <a:schemeClr val="lt1"/>
              </a:solidFill>
            </a:endParaRPr>
          </a:p>
          <a:p>
            <a:pPr marL="0" lvl="0" indent="0" algn="l" rtl="0">
              <a:spcBef>
                <a:spcPts val="1600"/>
              </a:spcBef>
              <a:spcAft>
                <a:spcPts val="1600"/>
              </a:spcAft>
              <a:buNone/>
            </a:pPr>
            <a:endParaRPr dirty="0">
              <a:solidFill>
                <a:schemeClr val="lt1"/>
              </a:solidFill>
            </a:endParaRPr>
          </a:p>
        </p:txBody>
      </p:sp>
      <p:sp>
        <p:nvSpPr>
          <p:cNvPr id="214" name="Google Shape;214;p31"/>
          <p:cNvSpPr txBox="1">
            <a:spLocks noGrp="1"/>
          </p:cNvSpPr>
          <p:nvPr>
            <p:ph type="subTitle" idx="2"/>
          </p:nvPr>
        </p:nvSpPr>
        <p:spPr>
          <a:xfrm>
            <a:off x="915175" y="4047100"/>
            <a:ext cx="1821000" cy="21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dirty="0">
                <a:solidFill>
                  <a:schemeClr val="lt1"/>
                </a:solidFill>
                <a:latin typeface="Adobe Hebrew" panose="02040503050201020203" pitchFamily="18" charset="-79"/>
                <a:ea typeface="Fira Sans Extra Condensed"/>
                <a:cs typeface="Adobe Hebrew" panose="02040503050201020203" pitchFamily="18" charset="-79"/>
                <a:sym typeface="Fira Sans Extra Condensed"/>
              </a:rPr>
              <a:t>—Damien Bignens </a:t>
            </a:r>
            <a:endParaRPr sz="1400" dirty="0">
              <a:solidFill>
                <a:schemeClr val="lt1"/>
              </a:solidFill>
              <a:latin typeface="Adobe Hebrew" panose="02040503050201020203" pitchFamily="18" charset="-79"/>
              <a:cs typeface="Adobe Hebrew" panose="02040503050201020203" pitchFamily="18" charset="-79"/>
            </a:endParaRPr>
          </a:p>
        </p:txBody>
      </p:sp>
      <p:sp>
        <p:nvSpPr>
          <p:cNvPr id="5" name="Google Shape;219;p32">
            <a:extLst>
              <a:ext uri="{FF2B5EF4-FFF2-40B4-BE49-F238E27FC236}">
                <a16:creationId xmlns:a16="http://schemas.microsoft.com/office/drawing/2014/main" id="{5FF95537-AB83-46FB-9438-6343D842D5FB}"/>
              </a:ext>
            </a:extLst>
          </p:cNvPr>
          <p:cNvSpPr/>
          <p:nvPr/>
        </p:nvSpPr>
        <p:spPr>
          <a:xfrm>
            <a:off x="706225" y="227148"/>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222;p32">
            <a:extLst>
              <a:ext uri="{FF2B5EF4-FFF2-40B4-BE49-F238E27FC236}">
                <a16:creationId xmlns:a16="http://schemas.microsoft.com/office/drawing/2014/main" id="{442ABDB0-42CD-4964-8E97-B4308588D3F0}"/>
              </a:ext>
            </a:extLst>
          </p:cNvPr>
          <p:cNvSpPr txBox="1">
            <a:spLocks/>
          </p:cNvSpPr>
          <p:nvPr/>
        </p:nvSpPr>
        <p:spPr>
          <a:xfrm>
            <a:off x="-862805" y="108060"/>
            <a:ext cx="2888100" cy="897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fr-CH" sz="1800" dirty="0">
                <a:solidFill>
                  <a:schemeClr val="lt1"/>
                </a:solidFill>
              </a:rPr>
              <a:t>les Registre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8"/>
          <p:cNvSpPr/>
          <p:nvPr/>
        </p:nvSpPr>
        <p:spPr>
          <a:xfrm>
            <a:off x="720000" y="1976981"/>
            <a:ext cx="3135900" cy="116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3511625" y="802226"/>
            <a:ext cx="2887500" cy="77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lvl="0"/>
            <a:r>
              <a:rPr lang="fr-CH" dirty="0"/>
              <a:t>Registre PIC18</a:t>
            </a:r>
            <a:endParaRPr dirty="0"/>
          </a:p>
        </p:txBody>
      </p:sp>
      <p:sp>
        <p:nvSpPr>
          <p:cNvPr id="340" name="Google Shape;340;p38"/>
          <p:cNvSpPr txBox="1">
            <a:spLocks noGrp="1"/>
          </p:cNvSpPr>
          <p:nvPr>
            <p:ph type="ctrTitle"/>
          </p:nvPr>
        </p:nvSpPr>
        <p:spPr>
          <a:xfrm>
            <a:off x="3992423" y="946076"/>
            <a:ext cx="2076600" cy="487500"/>
          </a:xfrm>
          <a:prstGeom prst="rect">
            <a:avLst/>
          </a:prstGeom>
        </p:spPr>
        <p:txBody>
          <a:bodyPr spcFirstLastPara="1" wrap="square" lIns="91425" tIns="91425" rIns="91425" bIns="91425" anchor="t" anchorCtr="0">
            <a:noAutofit/>
          </a:bodyPr>
          <a:lstStyle/>
          <a:p>
            <a:pPr lvl="0" algn="ctr"/>
            <a:r>
              <a:rPr lang="fr-CH" sz="1400" b="0" dirty="0">
                <a:solidFill>
                  <a:schemeClr val="lt1"/>
                </a:solidFill>
                <a:latin typeface="Catamaran Light"/>
                <a:ea typeface="Catamaran Light"/>
                <a:cs typeface="Catamaran Light"/>
                <a:sym typeface="Catamaran Light"/>
              </a:rPr>
              <a:t>OSCCON</a:t>
            </a:r>
            <a:endParaRPr sz="1400" b="0" dirty="0">
              <a:solidFill>
                <a:schemeClr val="lt1"/>
              </a:solidFill>
              <a:latin typeface="Catamaran Light"/>
              <a:ea typeface="Catamaran Light"/>
              <a:cs typeface="Catamaran Light"/>
              <a:sym typeface="Catamaran Light"/>
            </a:endParaRPr>
          </a:p>
        </p:txBody>
      </p:sp>
      <p:sp>
        <p:nvSpPr>
          <p:cNvPr id="341" name="Google Shape;341;p38"/>
          <p:cNvSpPr txBox="1">
            <a:spLocks noGrp="1"/>
          </p:cNvSpPr>
          <p:nvPr>
            <p:ph type="ctrTitle"/>
          </p:nvPr>
        </p:nvSpPr>
        <p:spPr>
          <a:xfrm>
            <a:off x="847325" y="2328000"/>
            <a:ext cx="28302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H" dirty="0">
                <a:solidFill>
                  <a:schemeClr val="lt1"/>
                </a:solidFill>
              </a:rPr>
              <a:t>TIMER0</a:t>
            </a:r>
            <a:endParaRPr dirty="0">
              <a:solidFill>
                <a:schemeClr val="lt1"/>
              </a:solidFill>
            </a:endParaRPr>
          </a:p>
        </p:txBody>
      </p:sp>
      <p:sp>
        <p:nvSpPr>
          <p:cNvPr id="342" name="Google Shape;342;p38"/>
          <p:cNvSpPr/>
          <p:nvPr/>
        </p:nvSpPr>
        <p:spPr>
          <a:xfrm>
            <a:off x="3511625" y="2184149"/>
            <a:ext cx="2887500" cy="775201"/>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343;p38"/>
          <p:cNvSpPr txBox="1">
            <a:spLocks noGrp="1"/>
          </p:cNvSpPr>
          <p:nvPr>
            <p:ph type="ctrTitle"/>
          </p:nvPr>
        </p:nvSpPr>
        <p:spPr>
          <a:xfrm>
            <a:off x="3996008" y="2423481"/>
            <a:ext cx="2076600" cy="487500"/>
          </a:xfrm>
          <a:prstGeom prst="rect">
            <a:avLst/>
          </a:prstGeom>
        </p:spPr>
        <p:txBody>
          <a:bodyPr spcFirstLastPara="1" wrap="square" lIns="91425" tIns="91425" rIns="91425" bIns="91425" anchor="t" anchorCtr="0">
            <a:noAutofit/>
          </a:bodyPr>
          <a:lstStyle/>
          <a:p>
            <a:pPr lvl="0" algn="ctr"/>
            <a:r>
              <a:rPr lang="fr-CH" sz="1400" b="0" dirty="0">
                <a:latin typeface="Catamaran Light"/>
                <a:ea typeface="Catamaran Light"/>
                <a:cs typeface="Catamaran Light"/>
                <a:sym typeface="Catamaran Light"/>
              </a:rPr>
              <a:t>T0CON</a:t>
            </a:r>
            <a:endParaRPr sz="1400" b="0" dirty="0">
              <a:latin typeface="Catamaran Light"/>
              <a:ea typeface="Catamaran Light"/>
              <a:cs typeface="Catamaran Light"/>
              <a:sym typeface="Catamaran Light"/>
            </a:endParaRPr>
          </a:p>
        </p:txBody>
      </p:sp>
      <p:sp>
        <p:nvSpPr>
          <p:cNvPr id="344" name="Google Shape;344;p38"/>
          <p:cNvSpPr/>
          <p:nvPr/>
        </p:nvSpPr>
        <p:spPr>
          <a:xfrm>
            <a:off x="3511625" y="3550150"/>
            <a:ext cx="2887500" cy="77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txBox="1">
            <a:spLocks noGrp="1"/>
          </p:cNvSpPr>
          <p:nvPr>
            <p:ph type="ctrTitle"/>
          </p:nvPr>
        </p:nvSpPr>
        <p:spPr>
          <a:xfrm>
            <a:off x="3985721" y="3767959"/>
            <a:ext cx="2076600" cy="487500"/>
          </a:xfrm>
          <a:prstGeom prst="rect">
            <a:avLst/>
          </a:prstGeom>
        </p:spPr>
        <p:txBody>
          <a:bodyPr spcFirstLastPara="1" wrap="square" lIns="91425" tIns="91425" rIns="91425" bIns="91425" anchor="t" anchorCtr="0">
            <a:noAutofit/>
          </a:bodyPr>
          <a:lstStyle/>
          <a:p>
            <a:pPr lvl="0" algn="ctr"/>
            <a:r>
              <a:rPr lang="fr-CH" sz="1400" b="0" dirty="0">
                <a:solidFill>
                  <a:schemeClr val="lt1"/>
                </a:solidFill>
                <a:latin typeface="Catamaran Light"/>
                <a:ea typeface="Catamaran Light"/>
                <a:cs typeface="Catamaran Light"/>
                <a:sym typeface="Catamaran Light"/>
              </a:rPr>
              <a:t>INTCONbits.TMR0IE = 1; </a:t>
            </a:r>
            <a:endParaRPr sz="1400" b="0" dirty="0">
              <a:solidFill>
                <a:schemeClr val="lt1"/>
              </a:solidFill>
              <a:latin typeface="Catamaran Light"/>
              <a:ea typeface="Catamaran Light"/>
              <a:cs typeface="Catamaran Light"/>
              <a:sym typeface="Catamaran Light"/>
            </a:endParaRPr>
          </a:p>
        </p:txBody>
      </p:sp>
      <p:sp>
        <p:nvSpPr>
          <p:cNvPr id="346" name="Google Shape;346;p38"/>
          <p:cNvSpPr/>
          <p:nvPr/>
        </p:nvSpPr>
        <p:spPr>
          <a:xfrm>
            <a:off x="681425" y="603850"/>
            <a:ext cx="3135900" cy="11679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txBox="1">
            <a:spLocks noGrp="1"/>
          </p:cNvSpPr>
          <p:nvPr>
            <p:ph type="ctrTitle"/>
          </p:nvPr>
        </p:nvSpPr>
        <p:spPr>
          <a:xfrm>
            <a:off x="681425" y="898681"/>
            <a:ext cx="2830200" cy="487500"/>
          </a:xfrm>
          <a:prstGeom prst="rect">
            <a:avLst/>
          </a:prstGeom>
        </p:spPr>
        <p:txBody>
          <a:bodyPr spcFirstLastPara="1" wrap="square" lIns="91425" tIns="91425" rIns="91425" bIns="91425" anchor="t" anchorCtr="0">
            <a:noAutofit/>
          </a:bodyPr>
          <a:lstStyle/>
          <a:p>
            <a:pPr lvl="0" algn="ctr"/>
            <a:r>
              <a:rPr lang="fr-CH" sz="1400" dirty="0">
                <a:solidFill>
                  <a:schemeClr val="lt1"/>
                </a:solidFill>
              </a:rPr>
              <a:t>Contrôle la source d'oscillateur et ca fréquence.</a:t>
            </a:r>
            <a:r>
              <a:rPr lang="en" sz="1400" dirty="0">
                <a:solidFill>
                  <a:schemeClr val="lt1"/>
                </a:solidFill>
              </a:rPr>
              <a:t> </a:t>
            </a:r>
            <a:endParaRPr sz="1400" dirty="0">
              <a:solidFill>
                <a:schemeClr val="lt1"/>
              </a:solidFill>
            </a:endParaRPr>
          </a:p>
        </p:txBody>
      </p:sp>
      <p:sp>
        <p:nvSpPr>
          <p:cNvPr id="348" name="Google Shape;348;p38"/>
          <p:cNvSpPr/>
          <p:nvPr/>
        </p:nvSpPr>
        <p:spPr>
          <a:xfrm>
            <a:off x="720000" y="3350112"/>
            <a:ext cx="3135900" cy="11679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txBox="1">
            <a:spLocks noGrp="1"/>
          </p:cNvSpPr>
          <p:nvPr>
            <p:ph type="ctrTitle"/>
          </p:nvPr>
        </p:nvSpPr>
        <p:spPr>
          <a:xfrm>
            <a:off x="847325" y="3693975"/>
            <a:ext cx="28302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H" dirty="0">
                <a:solidFill>
                  <a:schemeClr val="lt1"/>
                </a:solidFill>
              </a:rPr>
              <a:t>I</a:t>
            </a:r>
            <a:r>
              <a:rPr lang="en" dirty="0">
                <a:solidFill>
                  <a:schemeClr val="lt1"/>
                </a:solidFill>
              </a:rPr>
              <a:t>nterruptions </a:t>
            </a:r>
            <a:endParaRPr dirty="0">
              <a:solidFill>
                <a:schemeClr val="lt1"/>
              </a:solidFill>
            </a:endParaRPr>
          </a:p>
        </p:txBody>
      </p:sp>
    </p:spTree>
    <p:extLst>
      <p:ext uri="{BB962C8B-B14F-4D97-AF65-F5344CB8AC3E}">
        <p14:creationId xmlns:p14="http://schemas.microsoft.com/office/powerpoint/2010/main" val="665177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2"/>
          <p:cNvSpPr/>
          <p:nvPr/>
        </p:nvSpPr>
        <p:spPr>
          <a:xfrm rot="5400000">
            <a:off x="-752200"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20" name="Google Shape;220;p32"/>
          <p:cNvPicPr preferRelativeResize="0"/>
          <p:nvPr/>
        </p:nvPicPr>
        <p:blipFill rotWithShape="1">
          <a:blip r:embed="rId3">
            <a:alphaModFix/>
          </a:blip>
          <a:srcRect r="754" b="16022"/>
          <a:stretch/>
        </p:blipFill>
        <p:spPr>
          <a:xfrm>
            <a:off x="1948199" y="535525"/>
            <a:ext cx="7195801" cy="4059901"/>
          </a:xfrm>
          <a:prstGeom prst="rect">
            <a:avLst/>
          </a:prstGeom>
          <a:noFill/>
          <a:ln>
            <a:noFill/>
          </a:ln>
        </p:spPr>
      </p:pic>
      <p:sp>
        <p:nvSpPr>
          <p:cNvPr id="221" name="Google Shape;221;p32"/>
          <p:cNvSpPr/>
          <p:nvPr/>
        </p:nvSpPr>
        <p:spPr>
          <a:xfrm rot="-5400000" flipH="1">
            <a:off x="3168750" y="1947125"/>
            <a:ext cx="1440300" cy="38814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2"/>
          <p:cNvSpPr txBox="1">
            <a:spLocks noGrp="1"/>
          </p:cNvSpPr>
          <p:nvPr>
            <p:ph type="ctrTitle"/>
          </p:nvPr>
        </p:nvSpPr>
        <p:spPr>
          <a:xfrm rot="-5400000">
            <a:off x="-704729" y="2120778"/>
            <a:ext cx="4009656" cy="1296200"/>
          </a:xfrm>
          <a:prstGeom prst="rect">
            <a:avLst/>
          </a:prstGeom>
        </p:spPr>
        <p:txBody>
          <a:bodyPr spcFirstLastPara="1" wrap="square" lIns="91425" tIns="91425" rIns="91425" bIns="91425" anchor="b" anchorCtr="0">
            <a:noAutofit/>
          </a:bodyPr>
          <a:lstStyle/>
          <a:p>
            <a:pPr lvl="0"/>
            <a:r>
              <a:rPr lang="fr-CH" dirty="0">
                <a:solidFill>
                  <a:schemeClr val="lt1"/>
                </a:solidFill>
              </a:rPr>
              <a:t>Eléments ajoutés</a:t>
            </a:r>
            <a:br>
              <a:rPr lang="fr-CH" dirty="0">
                <a:solidFill>
                  <a:schemeClr val="lt1"/>
                </a:solidFill>
              </a:rPr>
            </a:br>
            <a:endParaRPr dirty="0">
              <a:solidFill>
                <a:schemeClr val="lt1"/>
              </a:solidFill>
            </a:endParaRPr>
          </a:p>
        </p:txBody>
      </p:sp>
      <p:sp>
        <p:nvSpPr>
          <p:cNvPr id="223" name="Google Shape;223;p32"/>
          <p:cNvSpPr txBox="1">
            <a:spLocks noGrp="1"/>
          </p:cNvSpPr>
          <p:nvPr>
            <p:ph type="subTitle" idx="1"/>
          </p:nvPr>
        </p:nvSpPr>
        <p:spPr>
          <a:xfrm>
            <a:off x="2117847" y="3380460"/>
            <a:ext cx="2951400" cy="295200"/>
          </a:xfrm>
          <a:prstGeom prst="rect">
            <a:avLst/>
          </a:prstGeom>
        </p:spPr>
        <p:txBody>
          <a:bodyPr spcFirstLastPara="1" wrap="square" lIns="91425" tIns="91425" rIns="91425" bIns="91425" anchor="t" anchorCtr="0">
            <a:noAutofit/>
          </a:bodyPr>
          <a:lstStyle/>
          <a:p>
            <a:pPr marL="0" lvl="0" indent="0">
              <a:spcAft>
                <a:spcPts val="1600"/>
              </a:spcAft>
            </a:pPr>
            <a:r>
              <a:rPr lang="fr-CH" sz="1100" dirty="0">
                <a:solidFill>
                  <a:schemeClr val="lt1"/>
                </a:solidFill>
              </a:rPr>
              <a:t>Je n’ai rien pu ajouter, j’ai surtout consolidé le travail. Ainsi, la prochaine personne qui reprendra le projet n’aura besoin que du code.</a:t>
            </a:r>
            <a:endParaRPr sz="1100" dirty="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pic>
        <p:nvPicPr>
          <p:cNvPr id="572" name="Google Shape;572;p49"/>
          <p:cNvPicPr preferRelativeResize="0"/>
          <p:nvPr/>
        </p:nvPicPr>
        <p:blipFill>
          <a:blip r:embed="rId3">
            <a:alphaModFix/>
          </a:blip>
          <a:stretch>
            <a:fillRect/>
          </a:stretch>
        </p:blipFill>
        <p:spPr>
          <a:xfrm>
            <a:off x="3981435" y="0"/>
            <a:ext cx="5162558" cy="5143500"/>
          </a:xfrm>
          <a:prstGeom prst="rect">
            <a:avLst/>
          </a:prstGeom>
          <a:noFill/>
          <a:ln>
            <a:noFill/>
          </a:ln>
        </p:spPr>
      </p:pic>
      <p:sp>
        <p:nvSpPr>
          <p:cNvPr id="573" name="Google Shape;573;p49"/>
          <p:cNvSpPr/>
          <p:nvPr/>
        </p:nvSpPr>
        <p:spPr>
          <a:xfrm rot="5400000">
            <a:off x="1455769" y="199651"/>
            <a:ext cx="3358800" cy="50265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 name="Google Shape;575;p49"/>
          <p:cNvSpPr txBox="1">
            <a:spLocks noGrp="1"/>
          </p:cNvSpPr>
          <p:nvPr>
            <p:ph type="ctrTitle"/>
          </p:nvPr>
        </p:nvSpPr>
        <p:spPr>
          <a:xfrm>
            <a:off x="831200" y="376500"/>
            <a:ext cx="2607300" cy="328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sz="3000" dirty="0">
                <a:solidFill>
                  <a:schemeClr val="lt1"/>
                </a:solidFill>
              </a:rPr>
              <a:t>Conclusion </a:t>
            </a:r>
            <a:br>
              <a:rPr lang="fr-CH" sz="3000" dirty="0">
                <a:solidFill>
                  <a:schemeClr val="lt1"/>
                </a:solidFill>
              </a:rPr>
            </a:br>
            <a:r>
              <a:rPr lang="fr-CH" sz="3000" dirty="0">
                <a:solidFill>
                  <a:schemeClr val="lt1"/>
                </a:solidFill>
              </a:rPr>
              <a:t>merci de m'avoir écouter </a:t>
            </a:r>
            <a:endParaRPr sz="3000" dirty="0">
              <a:solidFill>
                <a:schemeClr val="lt1"/>
              </a:solidFill>
            </a:endParaRPr>
          </a:p>
        </p:txBody>
      </p:sp>
    </p:spTree>
    <p:extLst>
      <p:ext uri="{BB962C8B-B14F-4D97-AF65-F5344CB8AC3E}">
        <p14:creationId xmlns:p14="http://schemas.microsoft.com/office/powerpoint/2010/main" val="502212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lvl="0"/>
            <a:r>
              <a:rPr lang="fr-CH" dirty="0"/>
              <a:t>Le thérémine : un instrument du futur ?</a:t>
            </a:r>
            <a:endParaRPr dirty="0"/>
          </a:p>
        </p:txBody>
      </p:sp>
      <p:sp>
        <p:nvSpPr>
          <p:cNvPr id="133" name="Google Shape;133;p25"/>
          <p:cNvSpPr txBox="1">
            <a:spLocks noGrp="1"/>
          </p:cNvSpPr>
          <p:nvPr>
            <p:ph type="subTitle" idx="4294967295"/>
          </p:nvPr>
        </p:nvSpPr>
        <p:spPr>
          <a:xfrm flipH="1">
            <a:off x="720075" y="540000"/>
            <a:ext cx="5823600" cy="4024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CH" dirty="0">
                <a:latin typeface="Caladea" panose="02040503050406030204" pitchFamily="18" charset="0"/>
                <a:cs typeface="Calibri Light" panose="020F0302020204030204" pitchFamily="34" charset="0"/>
              </a:rPr>
              <a:t>Petit point culture</a:t>
            </a:r>
          </a:p>
          <a:p>
            <a:pPr marL="0" lvl="0" indent="0" algn="l" rtl="0">
              <a:lnSpc>
                <a:spcPct val="115000"/>
              </a:lnSpc>
              <a:spcBef>
                <a:spcPts val="0"/>
              </a:spcBef>
              <a:spcAft>
                <a:spcPts val="0"/>
              </a:spcAft>
              <a:buNone/>
            </a:pPr>
            <a:r>
              <a:rPr lang="fr-CH" dirty="0"/>
              <a:t> </a:t>
            </a:r>
            <a:endParaRPr dirty="0"/>
          </a:p>
          <a:p>
            <a:pPr>
              <a:buClr>
                <a:schemeClr val="accent1"/>
              </a:buClr>
              <a:buFont typeface="Catamaran Medium"/>
              <a:buAutoNum type="arabicPeriod"/>
            </a:pPr>
            <a:r>
              <a:rPr lang="fr-CH" dirty="0">
                <a:latin typeface="Caladea" panose="02040503050406030204" pitchFamily="18" charset="0"/>
              </a:rPr>
              <a:t>Le </a:t>
            </a:r>
            <a:r>
              <a:rPr lang="fr-CH" dirty="0" err="1">
                <a:latin typeface="Caladea" panose="02040503050406030204" pitchFamily="18" charset="0"/>
              </a:rPr>
              <a:t>Thérémin</a:t>
            </a:r>
            <a:r>
              <a:rPr lang="fr-CH" dirty="0">
                <a:latin typeface="Caladea" panose="02040503050406030204" pitchFamily="18" charset="0"/>
              </a:rPr>
              <a:t> est un instrument de musique électronique sans contact inventé par Léon </a:t>
            </a:r>
            <a:r>
              <a:rPr lang="fr-CH" dirty="0" err="1">
                <a:latin typeface="Caladea" panose="02040503050406030204" pitchFamily="18" charset="0"/>
              </a:rPr>
              <a:t>Theremin</a:t>
            </a:r>
            <a:r>
              <a:rPr lang="fr-CH" dirty="0">
                <a:latin typeface="Caladea" panose="02040503050406030204" pitchFamily="18" charset="0"/>
              </a:rPr>
              <a:t> en 1920. Il utilise des champs électromagnétiques pour produire des sons. Ce projet explore les principes de fonctionnement du </a:t>
            </a:r>
            <a:r>
              <a:rPr lang="fr-CH" dirty="0" err="1">
                <a:latin typeface="Caladea" panose="02040503050406030204" pitchFamily="18" charset="0"/>
              </a:rPr>
              <a:t>Thérémin</a:t>
            </a:r>
            <a:r>
              <a:rPr lang="fr-CH" dirty="0">
                <a:latin typeface="Caladea" panose="02040503050406030204" pitchFamily="18" charset="0"/>
              </a:rPr>
              <a:t> et ses applications musicales.</a:t>
            </a:r>
          </a:p>
          <a:p>
            <a:pPr>
              <a:buClr>
                <a:schemeClr val="accent1"/>
              </a:buClr>
              <a:buFont typeface="Catamaran Medium"/>
              <a:buAutoNum type="arabicPeriod"/>
            </a:pPr>
            <a:endParaRPr lang="fr-CH" dirty="0">
              <a:latin typeface="Caladea" panose="02040503050406030204" pitchFamily="18" charset="0"/>
            </a:endParaRPr>
          </a:p>
          <a:p>
            <a:pPr>
              <a:buClr>
                <a:schemeClr val="accent1"/>
              </a:buClr>
              <a:buFont typeface="Catamaran Medium"/>
              <a:buAutoNum type="arabicPeriod"/>
            </a:pPr>
            <a:r>
              <a:rPr lang="fr-CH" dirty="0">
                <a:latin typeface="Caladea" panose="02040503050406030204" pitchFamily="18" charset="0"/>
              </a:rPr>
              <a:t> La naissance du </a:t>
            </a:r>
            <a:r>
              <a:rPr lang="fr-CH" dirty="0" err="1">
                <a:latin typeface="Caladea" panose="02040503050406030204" pitchFamily="18" charset="0"/>
              </a:rPr>
              <a:t>Thérémin</a:t>
            </a:r>
            <a:r>
              <a:rPr lang="fr-CH" dirty="0">
                <a:latin typeface="Caladea" panose="02040503050406030204" pitchFamily="18" charset="0"/>
              </a:rPr>
              <a:t> remonte à la période de l'entre-deux-guerres. Léon </a:t>
            </a:r>
            <a:r>
              <a:rPr lang="fr-CH" dirty="0" err="1">
                <a:latin typeface="Caladea" panose="02040503050406030204" pitchFamily="18" charset="0"/>
              </a:rPr>
              <a:t>Theremin</a:t>
            </a:r>
            <a:r>
              <a:rPr lang="fr-CH" dirty="0">
                <a:latin typeface="Caladea" panose="02040503050406030204" pitchFamily="18" charset="0"/>
              </a:rPr>
              <a:t>, ingénieur russe, a créé cet instrument révolutionnaire. Il a suscité un grand intérêt dans le monde de la musique électronique. </a:t>
            </a:r>
          </a:p>
          <a:p>
            <a:pPr>
              <a:buClr>
                <a:schemeClr val="accent1"/>
              </a:buClr>
              <a:buFont typeface="Catamaran Medium"/>
              <a:buAutoNum type="arabicPeriod"/>
            </a:pPr>
            <a:endParaRPr lang="fr-CH" dirty="0">
              <a:latin typeface="Caladea" panose="02040503050406030204" pitchFamily="18" charset="0"/>
            </a:endParaRPr>
          </a:p>
          <a:p>
            <a:pPr>
              <a:buClr>
                <a:schemeClr val="accent1"/>
              </a:buClr>
              <a:buFont typeface="Catamaran Medium"/>
              <a:buAutoNum type="arabicPeriod"/>
            </a:pPr>
            <a:r>
              <a:rPr lang="fr-CH" dirty="0">
                <a:latin typeface="Caladea" panose="02040503050406030204" pitchFamily="18" charset="0"/>
              </a:rPr>
              <a:t>Le </a:t>
            </a:r>
            <a:r>
              <a:rPr lang="fr-CH" dirty="0" err="1">
                <a:latin typeface="Caladea" panose="02040503050406030204" pitchFamily="18" charset="0"/>
              </a:rPr>
              <a:t>Thérémin</a:t>
            </a:r>
            <a:r>
              <a:rPr lang="fr-CH" dirty="0">
                <a:latin typeface="Caladea" panose="02040503050406030204" pitchFamily="18" charset="0"/>
              </a:rPr>
              <a:t> fonctionne en détectant les variations de champs électromagnétiques autour de l'antenne. Le musicien contrôle la hauteur et le volume des notes en modifiant la distance par rapport à l'antenne. L'image montre un schéma illustrant le principe de fonctionnement du </a:t>
            </a:r>
            <a:r>
              <a:rPr lang="fr-CH" dirty="0" err="1">
                <a:latin typeface="Caladea" panose="02040503050406030204" pitchFamily="18" charset="0"/>
              </a:rPr>
              <a:t>Thérémin</a:t>
            </a:r>
            <a:r>
              <a:rPr lang="fr-CH" dirty="0">
                <a:latin typeface="Caladea" panose="02040503050406030204" pitchFamily="18" charset="0"/>
              </a:rPr>
              <a:t>.</a:t>
            </a:r>
          </a:p>
          <a:p>
            <a:pPr>
              <a:buClr>
                <a:schemeClr val="accent1"/>
              </a:buClr>
              <a:buFont typeface="Catamaran Medium"/>
              <a:buAutoNum type="arabicPeriod"/>
            </a:pPr>
            <a:endParaRPr lang="fr-CH" dirty="0"/>
          </a:p>
          <a:p>
            <a:pPr lvl="0">
              <a:buClr>
                <a:schemeClr val="accent1"/>
              </a:buClr>
              <a:buFont typeface="Catamaran Medium"/>
              <a:buAutoNum type="arabicPeriod"/>
            </a:pPr>
            <a:endParaRPr lang="fr-CH" dirty="0"/>
          </a:p>
          <a:p>
            <a:pPr marL="0" lvl="0" indent="0" algn="l" rtl="0">
              <a:lnSpc>
                <a:spcPct val="115000"/>
              </a:lnSpc>
              <a:spcBef>
                <a:spcPts val="0"/>
              </a:spcBef>
              <a:spcAft>
                <a:spcPts val="0"/>
              </a:spcAft>
              <a:buClr>
                <a:schemeClr val="dk1"/>
              </a:buClr>
              <a:buSzPts val="1100"/>
              <a:buFont typeface="Arial"/>
              <a:buNone/>
            </a:pPr>
            <a:endParaRPr dirty="0"/>
          </a:p>
          <a:p>
            <a:pPr marL="0" lvl="0" indent="0" algn="l" rtl="0">
              <a:lnSpc>
                <a:spcPct val="115000"/>
              </a:lnSpc>
              <a:spcBef>
                <a:spcPts val="1600"/>
              </a:spcBef>
              <a:spcAft>
                <a:spcPts val="1600"/>
              </a:spcAft>
              <a:buNone/>
            </a:pPr>
            <a:endParaRPr dirty="0"/>
          </a:p>
        </p:txBody>
      </p:sp>
      <p:sp>
        <p:nvSpPr>
          <p:cNvPr id="134" name="Google Shape;134;p25"/>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5"/>
          <p:cNvSpPr/>
          <p:nvPr/>
        </p:nvSpPr>
        <p:spPr>
          <a:xfrm rot="-5400000" flipH="1">
            <a:off x="7474475"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p:cNvGrpSpPr/>
        <p:nvPr/>
      </p:nvGrpSpPr>
      <p:grpSpPr>
        <a:xfrm>
          <a:off x="0" y="0"/>
          <a:ext cx="0" cy="0"/>
          <a:chOff x="0" y="0"/>
          <a:chExt cx="0" cy="0"/>
        </a:xfrm>
      </p:grpSpPr>
      <p:sp>
        <p:nvSpPr>
          <p:cNvPr id="141" name="Google Shape;141;p26"/>
          <p:cNvSpPr txBox="1">
            <a:spLocks noGrp="1"/>
          </p:cNvSpPr>
          <p:nvPr>
            <p:ph type="ctrTitle" idx="9"/>
          </p:nvPr>
        </p:nvSpPr>
        <p:spPr>
          <a:xfrm rot="5400000">
            <a:off x="6672869"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TABLE OF CONTENTS</a:t>
            </a:r>
            <a:endParaRPr sz="2400"/>
          </a:p>
        </p:txBody>
      </p:sp>
      <p:sp>
        <p:nvSpPr>
          <p:cNvPr id="142" name="Google Shape;142;p26"/>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txBox="1">
            <a:spLocks noGrp="1"/>
          </p:cNvSpPr>
          <p:nvPr>
            <p:ph type="subTitle" idx="7"/>
          </p:nvPr>
        </p:nvSpPr>
        <p:spPr>
          <a:xfrm>
            <a:off x="3382154" y="3401480"/>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H" dirty="0"/>
              <a:t>Les différant élément que j’ai ajoute</a:t>
            </a:r>
            <a:endParaRPr dirty="0"/>
          </a:p>
        </p:txBody>
      </p:sp>
      <p:sp>
        <p:nvSpPr>
          <p:cNvPr id="144" name="Google Shape;144;p26"/>
          <p:cNvSpPr txBox="1">
            <a:spLocks noGrp="1"/>
          </p:cNvSpPr>
          <p:nvPr>
            <p:ph type="ctrTitle" idx="6"/>
          </p:nvPr>
        </p:nvSpPr>
        <p:spPr>
          <a:xfrm>
            <a:off x="3403035" y="2984143"/>
            <a:ext cx="2251800" cy="577800"/>
          </a:xfrm>
          <a:prstGeom prst="rect">
            <a:avLst/>
          </a:prstGeom>
        </p:spPr>
        <p:txBody>
          <a:bodyPr spcFirstLastPara="1" wrap="square" lIns="91425" tIns="91425" rIns="91425" bIns="91425" anchor="b" anchorCtr="0">
            <a:noAutofit/>
          </a:bodyPr>
          <a:lstStyle/>
          <a:p>
            <a:pPr lvl="0"/>
            <a:r>
              <a:rPr lang="fr-CH" dirty="0"/>
              <a:t>Eléments ajoutés</a:t>
            </a:r>
            <a:endParaRPr dirty="0"/>
          </a:p>
        </p:txBody>
      </p:sp>
      <p:sp>
        <p:nvSpPr>
          <p:cNvPr id="145" name="Google Shape;145;p26"/>
          <p:cNvSpPr txBox="1">
            <a:spLocks noGrp="1"/>
          </p:cNvSpPr>
          <p:nvPr>
            <p:ph type="title" idx="8"/>
          </p:nvPr>
        </p:nvSpPr>
        <p:spPr>
          <a:xfrm>
            <a:off x="2023007" y="232346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03</a:t>
            </a:r>
            <a:endParaRPr>
              <a:solidFill>
                <a:schemeClr val="lt1"/>
              </a:solidFill>
            </a:endParaRPr>
          </a:p>
        </p:txBody>
      </p:sp>
      <p:sp>
        <p:nvSpPr>
          <p:cNvPr id="146" name="Google Shape;146;p26"/>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dirty="0"/>
          </a:p>
          <a:p>
            <a:pPr lvl="0"/>
            <a:r>
              <a:rPr lang="fr-CH" dirty="0"/>
              <a:t>Etat de début</a:t>
            </a:r>
            <a:endParaRPr dirty="0"/>
          </a:p>
        </p:txBody>
      </p:sp>
      <p:sp>
        <p:nvSpPr>
          <p:cNvPr id="147" name="Google Shape;147;p26"/>
          <p:cNvSpPr txBox="1">
            <a:spLocks noGrp="1"/>
          </p:cNvSpPr>
          <p:nvPr>
            <p:ph type="subTitle" idx="1"/>
          </p:nvPr>
        </p:nvSpPr>
        <p:spPr>
          <a:xfrm>
            <a:off x="3403035" y="802614"/>
            <a:ext cx="1906500" cy="572400"/>
          </a:xfrm>
          <a:prstGeom prst="rect">
            <a:avLst/>
          </a:prstGeom>
        </p:spPr>
        <p:txBody>
          <a:bodyPr spcFirstLastPara="1" wrap="square" lIns="91425" tIns="91425" rIns="91425" bIns="91425" anchor="t" anchorCtr="0">
            <a:noAutofit/>
          </a:bodyPr>
          <a:lstStyle/>
          <a:p>
            <a:pPr marL="0" lvl="0" indent="0"/>
            <a:r>
              <a:rPr lang="fr-CH" dirty="0"/>
              <a:t>Afficher l'état initial.</a:t>
            </a:r>
            <a:endParaRPr dirty="0"/>
          </a:p>
        </p:txBody>
      </p:sp>
      <p:sp>
        <p:nvSpPr>
          <p:cNvPr id="148" name="Google Shape;148;p26"/>
          <p:cNvSpPr txBox="1">
            <a:spLocks noGrp="1"/>
          </p:cNvSpPr>
          <p:nvPr>
            <p:ph type="title" idx="2"/>
          </p:nvPr>
        </p:nvSpPr>
        <p:spPr>
          <a:xfrm>
            <a:off x="2023007" y="654113"/>
            <a:ext cx="1739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01</a:t>
            </a:r>
            <a:endParaRPr dirty="0">
              <a:solidFill>
                <a:schemeClr val="lt1"/>
              </a:solidFill>
            </a:endParaRPr>
          </a:p>
        </p:txBody>
      </p:sp>
      <p:sp>
        <p:nvSpPr>
          <p:cNvPr id="149" name="Google Shape;149;p26"/>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p>
            <a:pPr lvl="0"/>
            <a:r>
              <a:rPr lang="fr-CH" dirty="0"/>
              <a:t>Etat actuel du projet</a:t>
            </a:r>
            <a:endParaRPr dirty="0"/>
          </a:p>
        </p:txBody>
      </p:sp>
      <p:sp>
        <p:nvSpPr>
          <p:cNvPr id="150" name="Google Shape;150;p26"/>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H" dirty="0"/>
              <a:t>Montre l’état actuel du projet</a:t>
            </a:r>
            <a:endParaRPr dirty="0"/>
          </a:p>
        </p:txBody>
      </p:sp>
      <p:sp>
        <p:nvSpPr>
          <p:cNvPr id="151" name="Google Shape;151;p26"/>
          <p:cNvSpPr txBox="1">
            <a:spLocks noGrp="1"/>
          </p:cNvSpPr>
          <p:nvPr>
            <p:ph type="title" idx="5"/>
          </p:nvPr>
        </p:nvSpPr>
        <p:spPr>
          <a:xfrm>
            <a:off x="2023007" y="1488788"/>
            <a:ext cx="1615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02</a:t>
            </a:r>
            <a:endParaRPr dirty="0">
              <a:solidFill>
                <a:schemeClr val="lt1"/>
              </a:solidFill>
            </a:endParaRPr>
          </a:p>
        </p:txBody>
      </p:sp>
      <p:sp>
        <p:nvSpPr>
          <p:cNvPr id="152" name="Google Shape;152;p26"/>
          <p:cNvSpPr txBox="1">
            <a:spLocks noGrp="1"/>
          </p:cNvSpPr>
          <p:nvPr>
            <p:ph type="ctrTitle" idx="13"/>
          </p:nvPr>
        </p:nvSpPr>
        <p:spPr>
          <a:xfrm>
            <a:off x="3457061" y="2368040"/>
            <a:ext cx="2251800" cy="314651"/>
          </a:xfrm>
          <a:prstGeom prst="rect">
            <a:avLst/>
          </a:prstGeom>
        </p:spPr>
        <p:txBody>
          <a:bodyPr spcFirstLastPara="1" wrap="square" lIns="91425" tIns="91425" rIns="91425" bIns="91425" anchor="b" anchorCtr="0">
            <a:noAutofit/>
          </a:bodyPr>
          <a:lstStyle/>
          <a:p>
            <a:pPr lvl="0"/>
            <a:r>
              <a:rPr lang="fr-CH" dirty="0"/>
              <a:t>Explications</a:t>
            </a:r>
            <a:endParaRPr dirty="0"/>
          </a:p>
        </p:txBody>
      </p:sp>
      <p:sp>
        <p:nvSpPr>
          <p:cNvPr id="153" name="Google Shape;153;p26"/>
          <p:cNvSpPr txBox="1">
            <a:spLocks noGrp="1"/>
          </p:cNvSpPr>
          <p:nvPr>
            <p:ph type="subTitle" idx="14"/>
          </p:nvPr>
        </p:nvSpPr>
        <p:spPr>
          <a:xfrm>
            <a:off x="3460359" y="2566805"/>
            <a:ext cx="1906500" cy="31465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H" dirty="0"/>
              <a:t>Je dons des explication </a:t>
            </a:r>
            <a:endParaRPr dirty="0"/>
          </a:p>
        </p:txBody>
      </p:sp>
      <p:sp>
        <p:nvSpPr>
          <p:cNvPr id="154" name="Google Shape;154;p26"/>
          <p:cNvSpPr txBox="1">
            <a:spLocks noGrp="1"/>
          </p:cNvSpPr>
          <p:nvPr>
            <p:ph type="title" idx="15"/>
          </p:nvPr>
        </p:nvSpPr>
        <p:spPr>
          <a:xfrm>
            <a:off x="2023007" y="3158138"/>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04</a:t>
            </a:r>
            <a:endParaRPr>
              <a:solidFill>
                <a:schemeClr val="lt1"/>
              </a:solidFill>
            </a:endParaRPr>
          </a:p>
        </p:txBody>
      </p:sp>
      <p:sp>
        <p:nvSpPr>
          <p:cNvPr id="155" name="Google Shape;155;p26"/>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t>Conclusion</a:t>
            </a:r>
            <a:endParaRPr dirty="0"/>
          </a:p>
        </p:txBody>
      </p:sp>
      <p:sp>
        <p:nvSpPr>
          <p:cNvPr id="156" name="Google Shape;156;p26"/>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H" dirty="0"/>
              <a:t>C’est la conclusion on je fini le power point </a:t>
            </a:r>
            <a:endParaRPr dirty="0"/>
          </a:p>
        </p:txBody>
      </p:sp>
      <p:sp>
        <p:nvSpPr>
          <p:cNvPr id="157" name="Google Shape;157;p26"/>
          <p:cNvSpPr txBox="1">
            <a:spLocks noGrp="1"/>
          </p:cNvSpPr>
          <p:nvPr>
            <p:ph type="title" idx="18"/>
          </p:nvPr>
        </p:nvSpPr>
        <p:spPr>
          <a:xfrm>
            <a:off x="2023007" y="399281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05</a:t>
            </a:r>
            <a:endParaRPr dirty="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sp>
        <p:nvSpPr>
          <p:cNvPr id="163" name="Google Shape;163;p27"/>
          <p:cNvSpPr/>
          <p:nvPr/>
        </p:nvSpPr>
        <p:spPr>
          <a:xfrm>
            <a:off x="4819650" y="1577400"/>
            <a:ext cx="29910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7"/>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p>
            <a:pPr marL="0" lvl="0" indent="0">
              <a:buClr>
                <a:schemeClr val="dk1"/>
              </a:buClr>
              <a:buSzPts val="1100"/>
            </a:pPr>
            <a:r>
              <a:rPr lang="fr-CH" dirty="0"/>
              <a:t>Au début de mon projet, l'état était véritablement chaotique. Rien n'était en place, et les bases mêmes manquaient de structure et de cohérence. Les idées étaient vagues et dispersées, rendant toute tentative de progression inefficace et frustrante...</a:t>
            </a:r>
            <a:endParaRPr dirty="0"/>
          </a:p>
        </p:txBody>
      </p:sp>
      <p:sp>
        <p:nvSpPr>
          <p:cNvPr id="165" name="Google Shape;165;p27"/>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p>
            <a:pPr lvl="0"/>
            <a:r>
              <a:rPr lang="fr-CH" dirty="0"/>
              <a:t>Etat de début</a:t>
            </a:r>
          </a:p>
        </p:txBody>
      </p:sp>
      <p:sp>
        <p:nvSpPr>
          <p:cNvPr id="167" name="Google Shape;167;p27"/>
          <p:cNvSpPr/>
          <p:nvPr/>
        </p:nvSpPr>
        <p:spPr>
          <a:xfrm>
            <a:off x="0" y="1577400"/>
            <a:ext cx="3621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8"/>
          <p:cNvSpPr txBox="1">
            <a:spLocks noGrp="1"/>
          </p:cNvSpPr>
          <p:nvPr>
            <p:ph type="ctrTitle" idx="6"/>
          </p:nvPr>
        </p:nvSpPr>
        <p:spPr>
          <a:xfrm rot="5400000">
            <a:off x="6685437"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Etat du Début</a:t>
            </a:r>
            <a:endParaRPr dirty="0"/>
          </a:p>
        </p:txBody>
      </p:sp>
      <p:sp>
        <p:nvSpPr>
          <p:cNvPr id="173" name="Google Shape;173;p28"/>
          <p:cNvSpPr/>
          <p:nvPr/>
        </p:nvSpPr>
        <p:spPr>
          <a:xfrm>
            <a:off x="0" y="25500"/>
            <a:ext cx="3607500" cy="26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p:nvPr/>
        </p:nvSpPr>
        <p:spPr>
          <a:xfrm>
            <a:off x="3607486" y="-25500"/>
            <a:ext cx="3607500" cy="2632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0" y="2606700"/>
            <a:ext cx="3607500" cy="251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8"/>
          <p:cNvSpPr/>
          <p:nvPr/>
        </p:nvSpPr>
        <p:spPr>
          <a:xfrm>
            <a:off x="3607473" y="2632200"/>
            <a:ext cx="3607500" cy="2511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8"/>
          <p:cNvSpPr txBox="1">
            <a:spLocks noGrp="1"/>
          </p:cNvSpPr>
          <p:nvPr>
            <p:ph type="ctrTitle" idx="2"/>
          </p:nvPr>
        </p:nvSpPr>
        <p:spPr>
          <a:xfrm>
            <a:off x="4213664" y="842025"/>
            <a:ext cx="26979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solidFill>
                  <a:schemeClr val="lt1"/>
                </a:solidFill>
              </a:rPr>
              <a:t>Un Rapport fais a la va vite </a:t>
            </a:r>
            <a:endParaRPr dirty="0">
              <a:solidFill>
                <a:schemeClr val="lt1"/>
              </a:solidFill>
            </a:endParaRPr>
          </a:p>
        </p:txBody>
      </p:sp>
      <p:sp>
        <p:nvSpPr>
          <p:cNvPr id="181" name="Google Shape;181;p28"/>
          <p:cNvSpPr txBox="1">
            <a:spLocks noGrp="1"/>
          </p:cNvSpPr>
          <p:nvPr>
            <p:ph type="ctrTitle" idx="4"/>
          </p:nvPr>
        </p:nvSpPr>
        <p:spPr>
          <a:xfrm>
            <a:off x="433091" y="3552750"/>
            <a:ext cx="287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solidFill>
                  <a:schemeClr val="lt1"/>
                </a:solidFill>
              </a:rPr>
              <a:t>Des explication de code </a:t>
            </a:r>
            <a:br>
              <a:rPr lang="fr-CH" dirty="0">
                <a:solidFill>
                  <a:schemeClr val="lt1"/>
                </a:solidFill>
              </a:rPr>
            </a:br>
            <a:r>
              <a:rPr lang="fr-CH" dirty="0">
                <a:solidFill>
                  <a:schemeClr val="lt1"/>
                </a:solidFill>
              </a:rPr>
              <a:t>douteux ou pas là</a:t>
            </a:r>
            <a:endParaRPr dirty="0">
              <a:solidFill>
                <a:schemeClr val="lt1"/>
              </a:solidFill>
            </a:endParaRPr>
          </a:p>
        </p:txBody>
      </p:sp>
      <p:sp>
        <p:nvSpPr>
          <p:cNvPr id="182" name="Google Shape;182;p28"/>
          <p:cNvSpPr txBox="1">
            <a:spLocks noGrp="1"/>
          </p:cNvSpPr>
          <p:nvPr>
            <p:ph type="ctrTitle"/>
          </p:nvPr>
        </p:nvSpPr>
        <p:spPr>
          <a:xfrm>
            <a:off x="432764" y="842025"/>
            <a:ext cx="2871300" cy="644700"/>
          </a:xfrm>
          <a:prstGeom prst="rect">
            <a:avLst/>
          </a:prstGeom>
        </p:spPr>
        <p:txBody>
          <a:bodyPr spcFirstLastPara="1" wrap="square" lIns="91425" tIns="91425" rIns="91425" bIns="91425" anchor="b" anchorCtr="0">
            <a:noAutofit/>
          </a:bodyPr>
          <a:lstStyle/>
          <a:p>
            <a:pPr lvl="0"/>
            <a:r>
              <a:rPr lang="fr-CH" dirty="0"/>
              <a:t>Une description des pins utiliser </a:t>
            </a:r>
          </a:p>
        </p:txBody>
      </p:sp>
      <p:sp>
        <p:nvSpPr>
          <p:cNvPr id="183" name="Google Shape;183;p28"/>
          <p:cNvSpPr txBox="1">
            <a:spLocks noGrp="1"/>
          </p:cNvSpPr>
          <p:nvPr>
            <p:ph type="ctrTitle" idx="7"/>
          </p:nvPr>
        </p:nvSpPr>
        <p:spPr>
          <a:xfrm>
            <a:off x="4628973" y="3472385"/>
            <a:ext cx="25860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t>PAS DE CODE</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p>
            <a:pPr lvl="0"/>
            <a:r>
              <a:rPr lang="fr-CH" dirty="0"/>
              <a:t>Etat actuel du projet</a:t>
            </a:r>
          </a:p>
        </p:txBody>
      </p:sp>
      <p:sp>
        <p:nvSpPr>
          <p:cNvPr id="191" name="Google Shape;191;p29"/>
          <p:cNvSpPr/>
          <p:nvPr/>
        </p:nvSpPr>
        <p:spPr>
          <a:xfrm>
            <a:off x="0" y="2632200"/>
            <a:ext cx="7215000" cy="251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p>
            <a:pPr marL="0" lvl="0" indent="0"/>
            <a:r>
              <a:rPr lang="fr-CH" dirty="0"/>
              <a:t>Malheureusement, je n'ai pas pu faire le code.</a:t>
            </a:r>
            <a:endParaRPr lang="en-US" dirty="0"/>
          </a:p>
        </p:txBody>
      </p:sp>
      <p:sp>
        <p:nvSpPr>
          <p:cNvPr id="193" name="Google Shape;193;p29"/>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H" dirty="0"/>
              <a:t>Les concept de code sont faire sur des </a:t>
            </a:r>
            <a:r>
              <a:rPr lang="fr-CH" dirty="0" err="1"/>
              <a:t>structo</a:t>
            </a:r>
            <a:r>
              <a:rPr lang="fr-CH" dirty="0"/>
              <a:t> </a:t>
            </a:r>
            <a:endParaRPr dirty="0"/>
          </a:p>
        </p:txBody>
      </p:sp>
      <p:sp>
        <p:nvSpPr>
          <p:cNvPr id="194" name="Google Shape;194;p29"/>
          <p:cNvSpPr txBox="1">
            <a:spLocks noGrp="1"/>
          </p:cNvSpPr>
          <p:nvPr>
            <p:ph type="ctrTitle" idx="2"/>
          </p:nvPr>
        </p:nvSpPr>
        <p:spPr>
          <a:xfrm>
            <a:off x="906139" y="2993035"/>
            <a:ext cx="18282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t>Des concepts de  code </a:t>
            </a:r>
            <a:endParaRPr dirty="0"/>
          </a:p>
        </p:txBody>
      </p:sp>
      <p:sp>
        <p:nvSpPr>
          <p:cNvPr id="195" name="Google Shape;195;p29"/>
          <p:cNvSpPr txBox="1">
            <a:spLocks noGrp="1"/>
          </p:cNvSpPr>
          <p:nvPr>
            <p:ph type="ctrTitle"/>
          </p:nvPr>
        </p:nvSpPr>
        <p:spPr>
          <a:xfrm>
            <a:off x="4921575" y="2993035"/>
            <a:ext cx="18282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t>Pas de code</a:t>
            </a:r>
            <a:endParaRPr dirty="0"/>
          </a:p>
        </p:txBody>
      </p:sp>
      <p:sp>
        <p:nvSpPr>
          <p:cNvPr id="196" name="Google Shape;196;p29"/>
          <p:cNvSpPr txBox="1">
            <a:spLocks noGrp="1"/>
          </p:cNvSpPr>
          <p:nvPr>
            <p:ph type="ctrTitle" idx="5"/>
          </p:nvPr>
        </p:nvSpPr>
        <p:spPr>
          <a:xfrm>
            <a:off x="2928557" y="2993035"/>
            <a:ext cx="17988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CH" dirty="0"/>
              <a:t>Une explication des registre </a:t>
            </a:r>
            <a:endParaRPr dirty="0"/>
          </a:p>
        </p:txBody>
      </p:sp>
      <p:sp>
        <p:nvSpPr>
          <p:cNvPr id="197" name="Google Shape;197;p29"/>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p>
            <a:pPr marL="0" lvl="0" indent="0"/>
            <a:r>
              <a:rPr lang="fr-CH" dirty="0"/>
              <a:t>Puisque je code sur un PIC18, je dois comprendre les registres à sélectionner.</a:t>
            </a:r>
            <a:endParaRPr dirty="0"/>
          </a:p>
        </p:txBody>
      </p:sp>
      <p:sp>
        <p:nvSpPr>
          <p:cNvPr id="198" name="Google Shape;198;p29"/>
          <p:cNvSpPr/>
          <p:nvPr/>
        </p:nvSpPr>
        <p:spPr>
          <a:xfrm rot="10800000" flipH="1">
            <a:off x="0" y="2424900"/>
            <a:ext cx="7215000" cy="2073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Image 3" descr="Une image contenant thérémine, outil&#10;&#10;Description générée automatiquement">
            <a:extLst>
              <a:ext uri="{FF2B5EF4-FFF2-40B4-BE49-F238E27FC236}">
                <a16:creationId xmlns:a16="http://schemas.microsoft.com/office/drawing/2014/main" id="{431C02FD-7E7D-4F2E-829A-7FB104CFAFA4}"/>
              </a:ext>
            </a:extLst>
          </p:cNvPr>
          <p:cNvPicPr>
            <a:picLocks noChangeAspect="1"/>
          </p:cNvPicPr>
          <p:nvPr/>
        </p:nvPicPr>
        <p:blipFill rotWithShape="1">
          <a:blip r:embed="rId3"/>
          <a:srcRect l="2326" t="52530" r="2647" b="1634"/>
          <a:stretch/>
        </p:blipFill>
        <p:spPr>
          <a:xfrm>
            <a:off x="1" y="0"/>
            <a:ext cx="7215000" cy="24248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02"/>
        <p:cNvGrpSpPr/>
        <p:nvPr/>
      </p:nvGrpSpPr>
      <p:grpSpPr>
        <a:xfrm>
          <a:off x="0" y="0"/>
          <a:ext cx="0" cy="0"/>
          <a:chOff x="0" y="0"/>
          <a:chExt cx="0" cy="0"/>
        </a:xfrm>
      </p:grpSpPr>
      <p:sp>
        <p:nvSpPr>
          <p:cNvPr id="203" name="Google Shape;203;p30"/>
          <p:cNvSpPr/>
          <p:nvPr/>
        </p:nvSpPr>
        <p:spPr>
          <a:xfrm rot="-5400000">
            <a:off x="6349650" y="643825"/>
            <a:ext cx="1057500" cy="310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CH" sz="2800" dirty="0">
                <a:solidFill>
                  <a:schemeClr val="lt1"/>
                </a:solidFill>
              </a:rPr>
              <a:t>Fonction :</a:t>
            </a:r>
            <a:br>
              <a:rPr lang="fr-CH" sz="2800" dirty="0">
                <a:solidFill>
                  <a:schemeClr val="lt1"/>
                </a:solidFill>
              </a:rPr>
            </a:br>
            <a:r>
              <a:rPr lang="fr-CH" sz="2800" dirty="0">
                <a:solidFill>
                  <a:schemeClr val="lt1"/>
                </a:solidFill>
              </a:rPr>
              <a:t>main</a:t>
            </a:r>
            <a:endParaRPr sz="2800" dirty="0">
              <a:solidFill>
                <a:schemeClr val="lt1"/>
              </a:solidFill>
            </a:endParaRPr>
          </a:p>
        </p:txBody>
      </p:sp>
      <p:sp>
        <p:nvSpPr>
          <p:cNvPr id="206" name="Google Shape;206;p30"/>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r-CH" dirty="0"/>
              <a:t>Le main Appelle les fonction qui font marcher le code </a:t>
            </a:r>
            <a:endParaRPr dirty="0"/>
          </a:p>
        </p:txBody>
      </p:sp>
      <p:sp>
        <p:nvSpPr>
          <p:cNvPr id="207" name="Google Shape;207;p30"/>
          <p:cNvSpPr/>
          <p:nvPr/>
        </p:nvSpPr>
        <p:spPr>
          <a:xfrm rot="-5400000">
            <a:off x="35362" y="-66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7;p30">
            <a:extLst>
              <a:ext uri="{FF2B5EF4-FFF2-40B4-BE49-F238E27FC236}">
                <a16:creationId xmlns:a16="http://schemas.microsoft.com/office/drawing/2014/main" id="{5C6EFFF8-B78C-434A-A653-44976F73F566}"/>
              </a:ext>
            </a:extLst>
          </p:cNvPr>
          <p:cNvSpPr/>
          <p:nvPr/>
        </p:nvSpPr>
        <p:spPr>
          <a:xfrm rot="-5400000">
            <a:off x="6600" y="40794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Image 4" descr="Une image contenant texte, capture d’écran, Police, nombre&#10;&#10;Description générée automatiquement">
            <a:extLst>
              <a:ext uri="{FF2B5EF4-FFF2-40B4-BE49-F238E27FC236}">
                <a16:creationId xmlns:a16="http://schemas.microsoft.com/office/drawing/2014/main" id="{18793EDF-30BA-4CE5-BD8D-0AA62E27AB76}"/>
              </a:ext>
            </a:extLst>
          </p:cNvPr>
          <p:cNvPicPr>
            <a:picLocks noChangeAspect="1"/>
          </p:cNvPicPr>
          <p:nvPr/>
        </p:nvPicPr>
        <p:blipFill>
          <a:blip r:embed="rId3"/>
          <a:stretch>
            <a:fillRect/>
          </a:stretch>
        </p:blipFill>
        <p:spPr>
          <a:xfrm>
            <a:off x="389125" y="710675"/>
            <a:ext cx="4682512" cy="3671607"/>
          </a:xfrm>
          <a:prstGeom prst="rect">
            <a:avLst/>
          </a:prstGeom>
        </p:spPr>
      </p:pic>
      <p:sp>
        <p:nvSpPr>
          <p:cNvPr id="12" name="Google Shape;207;p30">
            <a:extLst>
              <a:ext uri="{FF2B5EF4-FFF2-40B4-BE49-F238E27FC236}">
                <a16:creationId xmlns:a16="http://schemas.microsoft.com/office/drawing/2014/main" id="{9519AEE3-7110-4FE8-87F4-B1C3D7B23E57}"/>
              </a:ext>
            </a:extLst>
          </p:cNvPr>
          <p:cNvSpPr/>
          <p:nvPr/>
        </p:nvSpPr>
        <p:spPr>
          <a:xfrm rot="-5400000">
            <a:off x="3433359" y="225868"/>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p:nvPr/>
        </p:nvSpPr>
        <p:spPr>
          <a:xfrm rot="-5400000">
            <a:off x="6349650" y="643825"/>
            <a:ext cx="1057500" cy="310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txBox="1">
            <a:spLocks noGrp="1"/>
          </p:cNvSpPr>
          <p:nvPr>
            <p:ph type="ctrTitle"/>
          </p:nvPr>
        </p:nvSpPr>
        <p:spPr>
          <a:xfrm>
            <a:off x="5216000" y="710675"/>
            <a:ext cx="31041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CH" sz="2800" dirty="0">
                <a:solidFill>
                  <a:schemeClr val="lt1"/>
                </a:solidFill>
              </a:rPr>
              <a:t>Fonction :</a:t>
            </a:r>
            <a:br>
              <a:rPr lang="fr-CH" sz="2800" dirty="0">
                <a:solidFill>
                  <a:schemeClr val="lt1"/>
                </a:solidFill>
              </a:rPr>
            </a:br>
            <a:r>
              <a:rPr lang="fr-CH" sz="2800" dirty="0">
                <a:solidFill>
                  <a:schemeClr val="lt1"/>
                </a:solidFill>
              </a:rPr>
              <a:t>Lecture capteur</a:t>
            </a:r>
            <a:endParaRPr sz="2800" dirty="0">
              <a:solidFill>
                <a:schemeClr val="lt1"/>
              </a:solidFill>
            </a:endParaRPr>
          </a:p>
        </p:txBody>
      </p:sp>
      <p:sp>
        <p:nvSpPr>
          <p:cNvPr id="206" name="Google Shape;206;p30"/>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p>
            <a:pPr marL="0" lvl="0" indent="0"/>
            <a:r>
              <a:rPr lang="fr-CH" dirty="0"/>
              <a:t>La fonction permet de lire les capteurs à ultrasons. </a:t>
            </a:r>
            <a:endParaRPr dirty="0"/>
          </a:p>
        </p:txBody>
      </p:sp>
      <p:sp>
        <p:nvSpPr>
          <p:cNvPr id="207" name="Google Shape;207;p30"/>
          <p:cNvSpPr/>
          <p:nvPr/>
        </p:nvSpPr>
        <p:spPr>
          <a:xfrm rot="-5400000">
            <a:off x="6600" y="-66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7;p30">
            <a:extLst>
              <a:ext uri="{FF2B5EF4-FFF2-40B4-BE49-F238E27FC236}">
                <a16:creationId xmlns:a16="http://schemas.microsoft.com/office/drawing/2014/main" id="{5C6EFFF8-B78C-434A-A653-44976F73F566}"/>
              </a:ext>
            </a:extLst>
          </p:cNvPr>
          <p:cNvSpPr/>
          <p:nvPr/>
        </p:nvSpPr>
        <p:spPr>
          <a:xfrm rot="-5400000">
            <a:off x="6600" y="40794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descr="Une image contenant texte, capture d’écran, Police, nombre&#10;&#10;Description générée automatiquement">
            <a:extLst>
              <a:ext uri="{FF2B5EF4-FFF2-40B4-BE49-F238E27FC236}">
                <a16:creationId xmlns:a16="http://schemas.microsoft.com/office/drawing/2014/main" id="{227CFAF4-3F78-4229-9FC5-A3B4196684B3}"/>
              </a:ext>
            </a:extLst>
          </p:cNvPr>
          <p:cNvPicPr>
            <a:picLocks noChangeAspect="1"/>
          </p:cNvPicPr>
          <p:nvPr/>
        </p:nvPicPr>
        <p:blipFill>
          <a:blip r:embed="rId3"/>
          <a:stretch>
            <a:fillRect/>
          </a:stretch>
        </p:blipFill>
        <p:spPr>
          <a:xfrm>
            <a:off x="351681" y="603098"/>
            <a:ext cx="4170922" cy="4127094"/>
          </a:xfrm>
          <a:prstGeom prst="rect">
            <a:avLst/>
          </a:prstGeom>
        </p:spPr>
      </p:pic>
      <p:sp>
        <p:nvSpPr>
          <p:cNvPr id="12" name="Google Shape;207;p30">
            <a:extLst>
              <a:ext uri="{FF2B5EF4-FFF2-40B4-BE49-F238E27FC236}">
                <a16:creationId xmlns:a16="http://schemas.microsoft.com/office/drawing/2014/main" id="{9519AEE3-7110-4FE8-87F4-B1C3D7B23E57}"/>
              </a:ext>
            </a:extLst>
          </p:cNvPr>
          <p:cNvSpPr/>
          <p:nvPr/>
        </p:nvSpPr>
        <p:spPr>
          <a:xfrm rot="-5400000">
            <a:off x="3458503" y="246875"/>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6481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p:nvPr/>
        </p:nvSpPr>
        <p:spPr>
          <a:xfrm rot="-5400000">
            <a:off x="2104513" y="2635970"/>
            <a:ext cx="1057500" cy="3125126"/>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05" name="Google Shape;205;p30"/>
          <p:cNvSpPr txBox="1">
            <a:spLocks noGrp="1"/>
          </p:cNvSpPr>
          <p:nvPr>
            <p:ph type="ctrTitle"/>
          </p:nvPr>
        </p:nvSpPr>
        <p:spPr>
          <a:xfrm>
            <a:off x="658906" y="3669783"/>
            <a:ext cx="3418407" cy="102705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CH" sz="2800" dirty="0">
                <a:solidFill>
                  <a:schemeClr val="lt1"/>
                </a:solidFill>
              </a:rPr>
              <a:t>Fonction :</a:t>
            </a:r>
            <a:br>
              <a:rPr lang="fr-CH" sz="2800" dirty="0">
                <a:solidFill>
                  <a:schemeClr val="lt1"/>
                </a:solidFill>
              </a:rPr>
            </a:br>
            <a:r>
              <a:rPr lang="fr-CH" sz="2800" dirty="0">
                <a:solidFill>
                  <a:schemeClr val="lt1"/>
                </a:solidFill>
              </a:rPr>
              <a:t>Potentiomètre</a:t>
            </a:r>
            <a:endParaRPr sz="2800" dirty="0">
              <a:solidFill>
                <a:schemeClr val="lt1"/>
              </a:solidFill>
            </a:endParaRPr>
          </a:p>
        </p:txBody>
      </p:sp>
      <p:sp>
        <p:nvSpPr>
          <p:cNvPr id="206" name="Google Shape;206;p30"/>
          <p:cNvSpPr txBox="1">
            <a:spLocks noGrp="1"/>
          </p:cNvSpPr>
          <p:nvPr>
            <p:ph type="subTitle" idx="1"/>
          </p:nvPr>
        </p:nvSpPr>
        <p:spPr>
          <a:xfrm>
            <a:off x="3788276" y="3683698"/>
            <a:ext cx="2956500" cy="1784400"/>
          </a:xfrm>
          <a:prstGeom prst="rect">
            <a:avLst/>
          </a:prstGeom>
        </p:spPr>
        <p:txBody>
          <a:bodyPr spcFirstLastPara="1" wrap="square" lIns="91425" tIns="91425" rIns="91425" bIns="91425" anchor="t" anchorCtr="0">
            <a:noAutofit/>
          </a:bodyPr>
          <a:lstStyle/>
          <a:p>
            <a:pPr marL="0" lvl="0" indent="0"/>
            <a:r>
              <a:rPr lang="fr-CH" dirty="0"/>
              <a:t>Permet de connaître l'état du </a:t>
            </a:r>
          </a:p>
          <a:p>
            <a:pPr marL="0" lvl="0" indent="0"/>
            <a:r>
              <a:rPr lang="fr-CH" dirty="0"/>
              <a:t>potentiomètre et du commutateur.</a:t>
            </a:r>
            <a:endParaRPr dirty="0"/>
          </a:p>
        </p:txBody>
      </p:sp>
      <p:sp>
        <p:nvSpPr>
          <p:cNvPr id="207" name="Google Shape;207;p30"/>
          <p:cNvSpPr/>
          <p:nvPr/>
        </p:nvSpPr>
        <p:spPr>
          <a:xfrm rot="-5400000">
            <a:off x="6600" y="-66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7;p30">
            <a:extLst>
              <a:ext uri="{FF2B5EF4-FFF2-40B4-BE49-F238E27FC236}">
                <a16:creationId xmlns:a16="http://schemas.microsoft.com/office/drawing/2014/main" id="{5C6EFFF8-B78C-434A-A653-44976F73F566}"/>
              </a:ext>
            </a:extLst>
          </p:cNvPr>
          <p:cNvSpPr/>
          <p:nvPr/>
        </p:nvSpPr>
        <p:spPr>
          <a:xfrm rot="-5400000">
            <a:off x="6600" y="4079400"/>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descr="Une image contenant texte, capture d’écran, ligne, Police&#10;&#10;Description générée automatiquement">
            <a:extLst>
              <a:ext uri="{FF2B5EF4-FFF2-40B4-BE49-F238E27FC236}">
                <a16:creationId xmlns:a16="http://schemas.microsoft.com/office/drawing/2014/main" id="{6B248A6A-674E-4D01-829C-4AF0B96BA9B9}"/>
              </a:ext>
            </a:extLst>
          </p:cNvPr>
          <p:cNvPicPr>
            <a:picLocks noChangeAspect="1"/>
          </p:cNvPicPr>
          <p:nvPr/>
        </p:nvPicPr>
        <p:blipFill>
          <a:blip r:embed="rId3"/>
          <a:stretch>
            <a:fillRect/>
          </a:stretch>
        </p:blipFill>
        <p:spPr>
          <a:xfrm>
            <a:off x="196193" y="232468"/>
            <a:ext cx="7762240" cy="3248120"/>
          </a:xfrm>
          <a:prstGeom prst="rect">
            <a:avLst/>
          </a:prstGeom>
        </p:spPr>
      </p:pic>
      <p:sp>
        <p:nvSpPr>
          <p:cNvPr id="12" name="Google Shape;207;p30">
            <a:extLst>
              <a:ext uri="{FF2B5EF4-FFF2-40B4-BE49-F238E27FC236}">
                <a16:creationId xmlns:a16="http://schemas.microsoft.com/office/drawing/2014/main" id="{9519AEE3-7110-4FE8-87F4-B1C3D7B23E57}"/>
              </a:ext>
            </a:extLst>
          </p:cNvPr>
          <p:cNvSpPr/>
          <p:nvPr/>
        </p:nvSpPr>
        <p:spPr>
          <a:xfrm rot="-5400000">
            <a:off x="3433359" y="225868"/>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221323"/>
      </p:ext>
    </p:extLst>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603</TotalTime>
  <Words>480</Words>
  <Application>Microsoft Office PowerPoint</Application>
  <PresentationFormat>Affichage à l'écran (16:9)</PresentationFormat>
  <Paragraphs>73</Paragraphs>
  <Slides>16</Slides>
  <Notes>16</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16</vt:i4>
      </vt:variant>
    </vt:vector>
  </HeadingPairs>
  <TitlesOfParts>
    <vt:vector size="25" baseType="lpstr">
      <vt:lpstr>Roboto</vt:lpstr>
      <vt:lpstr>Fira Sans Extra Condensed Medium</vt:lpstr>
      <vt:lpstr>Catamaran Light</vt:lpstr>
      <vt:lpstr>Caladea</vt:lpstr>
      <vt:lpstr>Livvic</vt:lpstr>
      <vt:lpstr>Catamaran Medium</vt:lpstr>
      <vt:lpstr>Adobe Hebrew</vt:lpstr>
      <vt:lpstr>Arial</vt:lpstr>
      <vt:lpstr>Engineering Project Proposal by Slidesgo</vt:lpstr>
      <vt:lpstr>ELECTRONIQUE PROJECT Thérémine</vt:lpstr>
      <vt:lpstr>Le thérémine : un instrument du futur ?</vt:lpstr>
      <vt:lpstr>TABLE OF CONTENTS</vt:lpstr>
      <vt:lpstr>Etat de début</vt:lpstr>
      <vt:lpstr>Etat du Début</vt:lpstr>
      <vt:lpstr>Etat actuel du projet</vt:lpstr>
      <vt:lpstr>Fonction : main</vt:lpstr>
      <vt:lpstr>Fonction : Lecture capteur</vt:lpstr>
      <vt:lpstr>Fonction : Potentiomètre</vt:lpstr>
      <vt:lpstr>Fonction : Générer fre</vt:lpstr>
      <vt:lpstr>Fonction : UpdateSignal</vt:lpstr>
      <vt:lpstr>Fonction : lecture batterie</vt:lpstr>
      <vt:lpstr>Présentation PowerPoint</vt:lpstr>
      <vt:lpstr>Registre PIC18</vt:lpstr>
      <vt:lpstr>Eléments ajoutés </vt:lpstr>
      <vt:lpstr>Conclusion  merci de m'avoir écouter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ELECTRONIQUE PROJECT Thérémine</dc:title>
  <cp:lastModifiedBy>Damien Bignens</cp:lastModifiedBy>
  <cp:revision>24</cp:revision>
  <dcterms:modified xsi:type="dcterms:W3CDTF">2024-06-17T13:12:05Z</dcterms:modified>
</cp:coreProperties>
</file>